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348" r:id="rId2"/>
    <p:sldId id="346" r:id="rId3"/>
    <p:sldId id="347" r:id="rId4"/>
    <p:sldId id="256" r:id="rId5"/>
    <p:sldId id="257" r:id="rId6"/>
    <p:sldId id="258" r:id="rId7"/>
    <p:sldId id="271" r:id="rId8"/>
    <p:sldId id="272" r:id="rId9"/>
    <p:sldId id="273" r:id="rId10"/>
    <p:sldId id="259" r:id="rId11"/>
    <p:sldId id="277" r:id="rId12"/>
    <p:sldId id="278" r:id="rId13"/>
    <p:sldId id="281" r:id="rId14"/>
    <p:sldId id="279"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 id="349" r:id="rId28"/>
    <p:sldId id="261" r:id="rId29"/>
    <p:sldId id="295" r:id="rId30"/>
    <p:sldId id="293" r:id="rId31"/>
    <p:sldId id="294" r:id="rId32"/>
    <p:sldId id="296" r:id="rId33"/>
    <p:sldId id="262" r:id="rId34"/>
    <p:sldId id="263" r:id="rId35"/>
    <p:sldId id="297" r:id="rId36"/>
    <p:sldId id="298" r:id="rId37"/>
    <p:sldId id="299" r:id="rId38"/>
    <p:sldId id="300" r:id="rId39"/>
    <p:sldId id="301" r:id="rId40"/>
    <p:sldId id="302" r:id="rId41"/>
    <p:sldId id="303" r:id="rId42"/>
    <p:sldId id="304" r:id="rId43"/>
    <p:sldId id="264" r:id="rId44"/>
    <p:sldId id="265" r:id="rId45"/>
    <p:sldId id="305" r:id="rId46"/>
    <p:sldId id="266" r:id="rId47"/>
    <p:sldId id="267" r:id="rId48"/>
    <p:sldId id="306" r:id="rId49"/>
    <p:sldId id="268" r:id="rId50"/>
    <p:sldId id="307" r:id="rId51"/>
    <p:sldId id="269" r:id="rId52"/>
    <p:sldId id="308" r:id="rId53"/>
    <p:sldId id="309" r:id="rId54"/>
    <p:sldId id="310" r:id="rId55"/>
    <p:sldId id="311" r:id="rId56"/>
    <p:sldId id="312" r:id="rId57"/>
    <p:sldId id="270" r:id="rId58"/>
    <p:sldId id="314" r:id="rId59"/>
    <p:sldId id="313" r:id="rId60"/>
    <p:sldId id="338" r:id="rId61"/>
    <p:sldId id="315" r:id="rId62"/>
    <p:sldId id="323" r:id="rId63"/>
    <p:sldId id="345" r:id="rId64"/>
    <p:sldId id="333" r:id="rId65"/>
    <p:sldId id="335" r:id="rId66"/>
    <p:sldId id="316" r:id="rId67"/>
    <p:sldId id="324" r:id="rId68"/>
    <p:sldId id="340" r:id="rId69"/>
    <p:sldId id="342" r:id="rId70"/>
    <p:sldId id="343" r:id="rId71"/>
    <p:sldId id="344" r:id="rId72"/>
    <p:sldId id="339" r:id="rId73"/>
    <p:sldId id="325" r:id="rId74"/>
    <p:sldId id="326" r:id="rId75"/>
    <p:sldId id="317" r:id="rId76"/>
    <p:sldId id="327" r:id="rId77"/>
    <p:sldId id="318" r:id="rId78"/>
    <p:sldId id="319" r:id="rId79"/>
    <p:sldId id="336" r:id="rId80"/>
    <p:sldId id="320" r:id="rId81"/>
    <p:sldId id="321" r:id="rId82"/>
    <p:sldId id="322" r:id="rId83"/>
    <p:sldId id="328" r:id="rId84"/>
    <p:sldId id="329" r:id="rId85"/>
    <p:sldId id="330" r:id="rId86"/>
    <p:sldId id="331" r:id="rId87"/>
    <p:sldId id="33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31" autoAdjust="0"/>
  </p:normalViewPr>
  <p:slideViewPr>
    <p:cSldViewPr snapToGrid="0" snapToObjects="1">
      <p:cViewPr varScale="1">
        <p:scale>
          <a:sx n="75" d="100"/>
          <a:sy n="75" d="100"/>
        </p:scale>
        <p:origin x="-16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Foglio1!$B$1</c:f>
              <c:strCache>
                <c:ptCount val="1"/>
                <c:pt idx="0">
                  <c:v>armonizzazione</c:v>
                </c:pt>
              </c:strCache>
            </c:strRef>
          </c:tx>
          <c:invertIfNegative val="0"/>
          <c:cat>
            <c:strRef>
              <c:f>Foglio1!$A$2</c:f>
              <c:strCache>
                <c:ptCount val="1"/>
                <c:pt idx="0">
                  <c:v>tecnica</c:v>
                </c:pt>
              </c:strCache>
            </c:strRef>
          </c:cat>
          <c:val>
            <c:numRef>
              <c:f>Foglio1!$B$2</c:f>
              <c:numCache>
                <c:formatCode>General</c:formatCode>
                <c:ptCount val="1"/>
                <c:pt idx="0">
                  <c:v>80.0</c:v>
                </c:pt>
              </c:numCache>
            </c:numRef>
          </c:val>
        </c:ser>
        <c:ser>
          <c:idx val="1"/>
          <c:order val="1"/>
          <c:tx>
            <c:strRef>
              <c:f>Foglio1!$C$1</c:f>
              <c:strCache>
                <c:ptCount val="1"/>
                <c:pt idx="0">
                  <c:v>tonificazione</c:v>
                </c:pt>
              </c:strCache>
            </c:strRef>
          </c:tx>
          <c:invertIfNegative val="0"/>
          <c:cat>
            <c:strRef>
              <c:f>Foglio1!$A$2</c:f>
              <c:strCache>
                <c:ptCount val="1"/>
                <c:pt idx="0">
                  <c:v>tecnica</c:v>
                </c:pt>
              </c:strCache>
            </c:strRef>
          </c:cat>
          <c:val>
            <c:numRef>
              <c:f>Foglio1!$C$2</c:f>
              <c:numCache>
                <c:formatCode>General</c:formatCode>
                <c:ptCount val="1"/>
                <c:pt idx="0">
                  <c:v>10.0</c:v>
                </c:pt>
              </c:numCache>
            </c:numRef>
          </c:val>
        </c:ser>
        <c:ser>
          <c:idx val="2"/>
          <c:order val="2"/>
          <c:tx>
            <c:strRef>
              <c:f>Foglio1!$D$1</c:f>
              <c:strCache>
                <c:ptCount val="1"/>
                <c:pt idx="0">
                  <c:v>dispersione</c:v>
                </c:pt>
              </c:strCache>
            </c:strRef>
          </c:tx>
          <c:invertIfNegative val="0"/>
          <c:cat>
            <c:strRef>
              <c:f>Foglio1!$A$2</c:f>
              <c:strCache>
                <c:ptCount val="1"/>
                <c:pt idx="0">
                  <c:v>tecnica</c:v>
                </c:pt>
              </c:strCache>
            </c:strRef>
          </c:cat>
          <c:val>
            <c:numRef>
              <c:f>Foglio1!$D$2</c:f>
              <c:numCache>
                <c:formatCode>General</c:formatCode>
                <c:ptCount val="1"/>
                <c:pt idx="0">
                  <c:v>10.0</c:v>
                </c:pt>
              </c:numCache>
            </c:numRef>
          </c:val>
        </c:ser>
        <c:dLbls>
          <c:showLegendKey val="0"/>
          <c:showVal val="0"/>
          <c:showCatName val="0"/>
          <c:showSerName val="0"/>
          <c:showPercent val="0"/>
          <c:showBubbleSize val="0"/>
        </c:dLbls>
        <c:gapWidth val="150"/>
        <c:shape val="box"/>
        <c:axId val="-2051389272"/>
        <c:axId val="-2051386600"/>
        <c:axId val="0"/>
      </c:bar3DChart>
      <c:catAx>
        <c:axId val="-2051389272"/>
        <c:scaling>
          <c:orientation val="minMax"/>
        </c:scaling>
        <c:delete val="0"/>
        <c:axPos val="b"/>
        <c:majorTickMark val="out"/>
        <c:minorTickMark val="none"/>
        <c:tickLblPos val="nextTo"/>
        <c:txPr>
          <a:bodyPr/>
          <a:lstStyle/>
          <a:p>
            <a:pPr>
              <a:defRPr sz="3600"/>
            </a:pPr>
            <a:endParaRPr lang="it-IT"/>
          </a:p>
        </c:txPr>
        <c:crossAx val="-2051386600"/>
        <c:crosses val="autoZero"/>
        <c:auto val="1"/>
        <c:lblAlgn val="ctr"/>
        <c:lblOffset val="100"/>
        <c:noMultiLvlLbl val="0"/>
      </c:catAx>
      <c:valAx>
        <c:axId val="-2051386600"/>
        <c:scaling>
          <c:orientation val="minMax"/>
        </c:scaling>
        <c:delete val="0"/>
        <c:axPos val="l"/>
        <c:majorGridlines/>
        <c:numFmt formatCode="General" sourceLinked="1"/>
        <c:majorTickMark val="out"/>
        <c:minorTickMark val="none"/>
        <c:tickLblPos val="nextTo"/>
        <c:crossAx val="-2051389272"/>
        <c:crosses val="autoZero"/>
        <c:crossBetween val="between"/>
      </c:valAx>
    </c:plotArea>
    <c:legend>
      <c:legendPos val="r"/>
      <c:layout/>
      <c:overlay val="0"/>
    </c:legend>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16981-BF94-BA49-9A4F-D239920A5C62}" type="datetimeFigureOut">
              <a:rPr lang="it-IT" smtClean="0"/>
              <a:t>05/06/14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8A979-FE73-634A-BD13-5FABA65D83B0}" type="slidenum">
              <a:rPr lang="it-IT" smtClean="0"/>
              <a:t>‹n.›</a:t>
            </a:fld>
            <a:endParaRPr lang="it-IT"/>
          </a:p>
        </p:txBody>
      </p:sp>
    </p:spTree>
    <p:extLst>
      <p:ext uri="{BB962C8B-B14F-4D97-AF65-F5344CB8AC3E}">
        <p14:creationId xmlns:p14="http://schemas.microsoft.com/office/powerpoint/2010/main" val="1022332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 manipolazione degli aghi è un atto molto comune in agopuntura ma i differenti agopuntori non gli danno lo stesso valore ed importanza nonostante l'esistenza di testi antichi e moderni.</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È vero che secondo la tradizione bisogna pungere diversamente secondo</a:t>
            </a:r>
          </a:p>
          <a:p>
            <a:r>
              <a:rPr lang="it-IT" sz="1200" kern="1200" dirty="0" smtClean="0">
                <a:solidFill>
                  <a:schemeClr val="tx1"/>
                </a:solidFill>
                <a:effectLst/>
                <a:latin typeface="+mn-lt"/>
                <a:ea typeface="+mn-ea"/>
                <a:cs typeface="+mn-cs"/>
              </a:rPr>
              <a:t>l'età del soggetto,</a:t>
            </a:r>
          </a:p>
          <a:p>
            <a:r>
              <a:rPr lang="it-IT" sz="1200" kern="1200" dirty="0" smtClean="0">
                <a:solidFill>
                  <a:schemeClr val="tx1"/>
                </a:solidFill>
                <a:effectLst/>
                <a:latin typeface="+mn-lt"/>
                <a:ea typeface="+mn-ea"/>
                <a:cs typeface="+mn-cs"/>
              </a:rPr>
              <a:t>la sua morfologia,</a:t>
            </a:r>
          </a:p>
          <a:p>
            <a:r>
              <a:rPr lang="it-IT" sz="1200" kern="1200" dirty="0" smtClean="0">
                <a:solidFill>
                  <a:schemeClr val="tx1"/>
                </a:solidFill>
                <a:effectLst/>
                <a:latin typeface="+mn-lt"/>
                <a:ea typeface="+mn-ea"/>
                <a:cs typeface="+mn-cs"/>
              </a:rPr>
              <a:t>le stagioni,</a:t>
            </a:r>
          </a:p>
          <a:p>
            <a:r>
              <a:rPr lang="it-IT" sz="1200" kern="1200" dirty="0" smtClean="0">
                <a:solidFill>
                  <a:schemeClr val="tx1"/>
                </a:solidFill>
                <a:effectLst/>
                <a:latin typeface="+mn-lt"/>
                <a:ea typeface="+mn-ea"/>
                <a:cs typeface="+mn-cs"/>
              </a:rPr>
              <a:t>la natura delle aggressioni</a:t>
            </a:r>
          </a:p>
          <a:p>
            <a:r>
              <a:rPr lang="it-IT" sz="1200" kern="1200" dirty="0" smtClean="0">
                <a:solidFill>
                  <a:schemeClr val="tx1"/>
                </a:solidFill>
                <a:effectLst/>
                <a:latin typeface="+mn-lt"/>
                <a:ea typeface="+mn-ea"/>
                <a:cs typeface="+mn-cs"/>
              </a:rPr>
              <a:t>il livello della loro localizzazione,</a:t>
            </a:r>
          </a:p>
          <a:p>
            <a:r>
              <a:rPr lang="it-IT" sz="1200" kern="1200" dirty="0" smtClean="0">
                <a:solidFill>
                  <a:schemeClr val="tx1"/>
                </a:solidFill>
                <a:effectLst/>
                <a:latin typeface="+mn-lt"/>
                <a:ea typeface="+mn-ea"/>
                <a:cs typeface="+mn-cs"/>
              </a:rPr>
              <a:t>gli organi o il polso.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Nel tempo la metodologia si è evoluta ed è cambiata cercando di essere più facilmente praticabile. </a:t>
            </a: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a:t>
            </a:fld>
            <a:endParaRPr lang="it-IT"/>
          </a:p>
        </p:txBody>
      </p:sp>
    </p:spTree>
    <p:extLst>
      <p:ext uri="{BB962C8B-B14F-4D97-AF65-F5344CB8AC3E}">
        <p14:creationId xmlns:p14="http://schemas.microsoft.com/office/powerpoint/2010/main" val="9668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arrotondato (2) e l’ago da pressione (3) sono usati per sfregare o premere contro la superficie della pelle.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20</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a punta di freccia (1) era utilizzato per punture superficiali (</a:t>
            </a:r>
            <a:r>
              <a:rPr lang="it-IT" baseline="0" dirty="0" err="1" smtClean="0"/>
              <a:t>pricking</a:t>
            </a:r>
            <a:r>
              <a:rPr lang="it-IT" baseline="0" dirty="0" smtClean="0"/>
              <a:t>) della pelle, ed in seguito è evoluto verso l’ago cutaneo o a Fiore di Prugno. È stato anche utilizzato per iniettare in superficie le preparazioni farmaceutiche ed è anche chiamato Ago da Pittura.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21</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tagliente (4) è il progenitore dell’ago a testa di piramide o ago triangolare, usato per i sanguinamenti.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22</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a spada (5) era usato per effettuare incisioni chirurgiche ed è il precursore di certi strumenti chirurgici attuali.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23</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sottile (7) (talvolta denominato ago filiforme) è da sempre l’ago più utilizzato e rimane tale ancora oggi.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24</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lungo (8) è semplicemente un ago di lunghezza notevole che serve per le inserzioni molto profonde o estese. Oggi è chiamato ago a Barba di Grano.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25</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L’ago largo (9) ha la punta di un ago sottile ma ha un diametro più grande. </a:t>
            </a:r>
            <a:r>
              <a:rPr lang="it-IT" sz="1200" i="0" kern="1200" baseline="0" dirty="0" smtClean="0">
                <a:solidFill>
                  <a:schemeClr val="tx1"/>
                </a:solidFill>
                <a:latin typeface="+mn-lt"/>
                <a:ea typeface="+mn-ea"/>
                <a:cs typeface="+mn-cs"/>
              </a:rPr>
              <a:t>Inoltre questo ago veniva</a:t>
            </a:r>
            <a:r>
              <a:rPr lang="it-IT" sz="1200" i="0" kern="1200" dirty="0" smtClean="0">
                <a:solidFill>
                  <a:schemeClr val="tx1"/>
                </a:solidFill>
                <a:latin typeface="+mn-lt"/>
                <a:ea typeface="+mn-ea"/>
                <a:cs typeface="+mn-cs"/>
              </a:rPr>
              <a:t> chiamato “ago di fuoco” </a:t>
            </a:r>
            <a:r>
              <a:rPr lang="it-IT" sz="1200" i="0" kern="1200" dirty="0" err="1" smtClean="0">
                <a:solidFill>
                  <a:schemeClr val="tx1"/>
                </a:solidFill>
                <a:latin typeface="+mn-lt"/>
                <a:ea typeface="+mn-ea"/>
                <a:cs typeface="+mn-cs"/>
              </a:rPr>
              <a:t>Houo</a:t>
            </a:r>
            <a:r>
              <a:rPr lang="it-IT" sz="1200" i="0" kern="1200" dirty="0" smtClean="0">
                <a:solidFill>
                  <a:schemeClr val="tx1"/>
                </a:solidFill>
                <a:latin typeface="+mn-lt"/>
                <a:ea typeface="+mn-ea"/>
                <a:cs typeface="+mn-cs"/>
              </a:rPr>
              <a:t> </a:t>
            </a:r>
            <a:r>
              <a:rPr lang="it-IT" sz="1200" i="0" kern="1200" dirty="0" err="1" smtClean="0">
                <a:solidFill>
                  <a:schemeClr val="tx1"/>
                </a:solidFill>
                <a:latin typeface="+mn-lt"/>
                <a:ea typeface="+mn-ea"/>
                <a:cs typeface="+mn-cs"/>
              </a:rPr>
              <a:t>Tchen</a:t>
            </a:r>
            <a:r>
              <a:rPr lang="it-IT" sz="1200" i="0" kern="1200" dirty="0" smtClean="0">
                <a:solidFill>
                  <a:schemeClr val="tx1"/>
                </a:solidFill>
                <a:latin typeface="+mn-lt"/>
                <a:ea typeface="+mn-ea"/>
                <a:cs typeface="+mn-cs"/>
              </a:rPr>
              <a:t>, o “ago che brucia”. Al contrario di tutti i modelli precedenti che sono in acciaio fine questo è di rame rosso. Agisce quando è scaldato, sia prima della sua penetrazione, sia mentre è in atto. Si utilizza per affezioni muscolari, miositi e reumatismi muscolari: può essere utilizzato per stati di grande carenza d’energia come le paralisi.</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smtClean="0"/>
              <a:t>Quest’ago è stato piuttosto alterato durante la Rivoluzione Culturale per diventare l’ago del Medico Scalzo. Una </a:t>
            </a:r>
            <a:r>
              <a:rPr lang="it-IT" baseline="0" dirty="0" smtClean="0"/>
              <a:t>sintesi delle caratteristiche dell’ago Lungo e dell’ago Largo ha prodotto ciò che oggi è conosciuto come il Grande ago. Si può generalmente affermare, comunque, che gli aghi usati attualmente in agopuntura, ed anche molti dei metodi seguiti, sono direttamente discendenti dagli antichi Nove Aghi. </a:t>
            </a: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26</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Perché 9?</a:t>
            </a:r>
            <a:r>
              <a:rPr lang="it-IT" sz="1200" kern="1200" baseline="0" dirty="0" smtClean="0">
                <a:solidFill>
                  <a:schemeClr val="tx1"/>
                </a:solidFill>
                <a:latin typeface="+mn-lt"/>
                <a:ea typeface="+mn-ea"/>
                <a:cs typeface="+mn-cs"/>
              </a:rPr>
              <a:t> Perché 9</a:t>
            </a:r>
            <a:r>
              <a:rPr lang="it-IT" sz="1200" kern="1200" dirty="0" smtClean="0">
                <a:solidFill>
                  <a:schemeClr val="tx1"/>
                </a:solidFill>
                <a:latin typeface="+mn-lt"/>
                <a:ea typeface="+mn-ea"/>
                <a:cs typeface="+mn-cs"/>
              </a:rPr>
              <a:t> è l’ultimo della serie dei numeri semplici e, come tale, li riassume tutti. Nove significa che l’opera è completa. I libri canonici hanno un numero di capitoli pari a nove (</a:t>
            </a:r>
            <a:r>
              <a:rPr lang="it-IT" sz="1200" i="1" kern="1200" dirty="0" smtClean="0">
                <a:solidFill>
                  <a:schemeClr val="tx1"/>
                </a:solidFill>
                <a:latin typeface="+mn-lt"/>
                <a:ea typeface="+mn-ea"/>
                <a:cs typeface="+mn-cs"/>
              </a:rPr>
              <a:t>Hong Fan</a:t>
            </a:r>
            <a:r>
              <a:rPr lang="it-IT" sz="1200" i="0" kern="1200" dirty="0" smtClean="0">
                <a:solidFill>
                  <a:schemeClr val="tx1"/>
                </a:solidFill>
                <a:latin typeface="+mn-lt"/>
                <a:ea typeface="+mn-ea"/>
                <a:cs typeface="+mn-cs"/>
              </a:rPr>
              <a:t>) o ai suoi multipli. Il </a:t>
            </a:r>
            <a:r>
              <a:rPr lang="it-IT" sz="1200" i="1" kern="1200" dirty="0" smtClean="0">
                <a:solidFill>
                  <a:schemeClr val="tx1"/>
                </a:solidFill>
                <a:latin typeface="+mn-lt"/>
                <a:ea typeface="+mn-ea"/>
                <a:cs typeface="+mn-cs"/>
              </a:rPr>
              <a:t>Nei </a:t>
            </a:r>
            <a:r>
              <a:rPr lang="it-IT" sz="1200" i="1" kern="1200" dirty="0" err="1" smtClean="0">
                <a:solidFill>
                  <a:schemeClr val="tx1"/>
                </a:solidFill>
                <a:latin typeface="+mn-lt"/>
                <a:ea typeface="+mn-ea"/>
                <a:cs typeface="+mn-cs"/>
              </a:rPr>
              <a:t>Jing</a:t>
            </a:r>
            <a:r>
              <a:rPr lang="it-IT" sz="1200" i="1" kern="1200" dirty="0" smtClean="0">
                <a:solidFill>
                  <a:schemeClr val="tx1"/>
                </a:solidFill>
                <a:latin typeface="+mn-lt"/>
                <a:ea typeface="+mn-ea"/>
                <a:cs typeface="+mn-cs"/>
              </a:rPr>
              <a:t> Su </a:t>
            </a:r>
            <a:r>
              <a:rPr lang="it-IT" sz="1200" i="1" kern="1200" dirty="0" err="1" smtClean="0">
                <a:solidFill>
                  <a:schemeClr val="tx1"/>
                </a:solidFill>
                <a:latin typeface="+mn-lt"/>
                <a:ea typeface="+mn-ea"/>
                <a:cs typeface="+mn-cs"/>
              </a:rPr>
              <a:t>Wen</a:t>
            </a:r>
            <a:r>
              <a:rPr lang="it-IT" sz="1200" i="0" kern="1200" dirty="0" smtClean="0">
                <a:solidFill>
                  <a:schemeClr val="tx1"/>
                </a:solidFill>
                <a:latin typeface="+mn-lt"/>
                <a:ea typeface="+mn-ea"/>
                <a:cs typeface="+mn-cs"/>
              </a:rPr>
              <a:t>, il </a:t>
            </a:r>
            <a:r>
              <a:rPr lang="it-IT" sz="1200" i="1" kern="1200" dirty="0" smtClean="0">
                <a:solidFill>
                  <a:schemeClr val="tx1"/>
                </a:solidFill>
                <a:latin typeface="+mn-lt"/>
                <a:ea typeface="+mn-ea"/>
                <a:cs typeface="+mn-cs"/>
              </a:rPr>
              <a:t>Ling </a:t>
            </a:r>
            <a:r>
              <a:rPr lang="it-IT" sz="1200" i="1" kern="1200" dirty="0" err="1" smtClean="0">
                <a:solidFill>
                  <a:schemeClr val="tx1"/>
                </a:solidFill>
                <a:latin typeface="+mn-lt"/>
                <a:ea typeface="+mn-ea"/>
                <a:cs typeface="+mn-cs"/>
              </a:rPr>
              <a:t>Shu</a:t>
            </a:r>
            <a:r>
              <a:rPr lang="it-IT" sz="1200" i="0" kern="1200" dirty="0" smtClean="0">
                <a:solidFill>
                  <a:schemeClr val="tx1"/>
                </a:solidFill>
                <a:latin typeface="+mn-lt"/>
                <a:ea typeface="+mn-ea"/>
                <a:cs typeface="+mn-cs"/>
              </a:rPr>
              <a:t>, il </a:t>
            </a:r>
            <a:r>
              <a:rPr lang="it-IT" sz="1200" i="1" kern="1200" dirty="0" smtClean="0">
                <a:solidFill>
                  <a:schemeClr val="tx1"/>
                </a:solidFill>
                <a:latin typeface="+mn-lt"/>
                <a:ea typeface="+mn-ea"/>
                <a:cs typeface="+mn-cs"/>
              </a:rPr>
              <a:t>Tao Te King</a:t>
            </a:r>
            <a:r>
              <a:rPr lang="it-IT" sz="1200" i="0" kern="1200" dirty="0" smtClean="0">
                <a:solidFill>
                  <a:schemeClr val="tx1"/>
                </a:solidFill>
                <a:latin typeface="+mn-lt"/>
                <a:ea typeface="+mn-ea"/>
                <a:cs typeface="+mn-cs"/>
              </a:rPr>
              <a:t> hanno ognuno 81 capitoli (9x9), a dimostrare che l’argomento è stato trattato completamente. Partendo da questo concetto gli aghi di agopuntura sono 9</a:t>
            </a:r>
            <a:r>
              <a:rPr lang="it-IT" sz="1200" i="0" kern="1200" baseline="0" dirty="0" smtClean="0">
                <a:solidFill>
                  <a:schemeClr val="tx1"/>
                </a:solidFill>
                <a:latin typeface="+mn-lt"/>
                <a:ea typeface="+mn-ea"/>
                <a:cs typeface="+mn-cs"/>
              </a:rPr>
              <a:t> ad indicare che l’opera è completa e</a:t>
            </a:r>
            <a:r>
              <a:rPr lang="it-IT" sz="1200" i="0" kern="1200" dirty="0" smtClean="0">
                <a:solidFill>
                  <a:schemeClr val="tx1"/>
                </a:solidFill>
                <a:latin typeface="+mn-lt"/>
                <a:ea typeface="+mn-ea"/>
                <a:cs typeface="+mn-cs"/>
              </a:rPr>
              <a:t> quindi che con questi aghi si può trattare tutto.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27</a:t>
            </a:fld>
            <a:endParaRPr lang="it-IT"/>
          </a:p>
        </p:txBody>
      </p:sp>
    </p:spTree>
    <p:extLst>
      <p:ext uri="{BB962C8B-B14F-4D97-AF65-F5344CB8AC3E}">
        <p14:creationId xmlns:p14="http://schemas.microsoft.com/office/powerpoint/2010/main" val="1281807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cauterizzazione come metodo per curare le malattie utilizzava originariamente dei ramoscelli o altro comune materiale combustibile.</a:t>
            </a:r>
            <a:r>
              <a:rPr lang="it-IT" baseline="0" dirty="0" smtClean="0"/>
              <a:t> L’uso della pianta di moxa come sostanza principale di combustione data nel tardo periodo Chou. Questa pianta è riportata </a:t>
            </a:r>
            <a:r>
              <a:rPr lang="it-IT" b="1" baseline="0" dirty="0" smtClean="0"/>
              <a:t>nel libro </a:t>
            </a:r>
            <a:r>
              <a:rPr lang="it-IT" b="1" i="1" baseline="0" dirty="0" smtClean="0"/>
              <a:t>Mencio</a:t>
            </a:r>
            <a:r>
              <a:rPr lang="it-IT" b="1" baseline="0" dirty="0" smtClean="0"/>
              <a:t> </a:t>
            </a:r>
            <a:r>
              <a:rPr lang="it-IT" baseline="0" dirty="0" smtClean="0"/>
              <a:t>(290 a.C.): “Per una malattia di sette anni, cerca la moxa vecchia di tre anni”. Questo suggerisce che il suo utilizzo era diffuso a quel tempo.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28</a:t>
            </a:fld>
            <a:endParaRPr lang="it-IT"/>
          </a:p>
        </p:txBody>
      </p:sp>
    </p:spTree>
    <p:extLst>
      <p:ext uri="{BB962C8B-B14F-4D97-AF65-F5344CB8AC3E}">
        <p14:creationId xmlns:p14="http://schemas.microsoft.com/office/powerpoint/2010/main" val="158271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In tempi antichi era seguito il metodo diretto della cauterizzazione, applicando il materiale combustibile </a:t>
            </a:r>
            <a:r>
              <a:rPr lang="it-IT" b="1" baseline="0" dirty="0" smtClean="0"/>
              <a:t>direttamente</a:t>
            </a:r>
            <a:r>
              <a:rPr lang="it-IT" baseline="0" dirty="0" smtClean="0"/>
              <a:t> sulla pelle. Troviamo le istruzioni </a:t>
            </a:r>
            <a:r>
              <a:rPr lang="it-IT" b="1" baseline="0" dirty="0" smtClean="0"/>
              <a:t>nel libro </a:t>
            </a:r>
            <a:r>
              <a:rPr lang="it-IT" b="1" i="1" baseline="0" dirty="0" smtClean="0"/>
              <a:t>Tradizione di Zhou </a:t>
            </a:r>
            <a:r>
              <a:rPr lang="it-IT" b="1" baseline="0" dirty="0" smtClean="0"/>
              <a:t>(581 a.C.)</a:t>
            </a:r>
            <a:r>
              <a:rPr lang="it-IT" baseline="0" dirty="0" smtClean="0"/>
              <a:t>: “Sopra o sotto i Vitali, la cauterizzazione diretta non può essere utilizzata…” </a:t>
            </a:r>
            <a:r>
              <a:rPr lang="it-IT" b="1" baseline="0" dirty="0" smtClean="0"/>
              <a:t>Nel libro </a:t>
            </a:r>
            <a:r>
              <a:rPr lang="it-IT" b="1" i="1" baseline="0" dirty="0" smtClean="0"/>
              <a:t>I Segreti di Bian </a:t>
            </a:r>
            <a:r>
              <a:rPr lang="it-IT" b="1" i="1" baseline="0" dirty="0" err="1" smtClean="0"/>
              <a:t>Que</a:t>
            </a:r>
            <a:r>
              <a:rPr lang="it-IT" b="1" i="1" baseline="0" dirty="0" smtClean="0"/>
              <a:t> </a:t>
            </a:r>
            <a:r>
              <a:rPr lang="it-IT" b="1" baseline="0" dirty="0" smtClean="0"/>
              <a:t>s</a:t>
            </a:r>
            <a:r>
              <a:rPr lang="it-IT" baseline="0" dirty="0" smtClean="0"/>
              <a:t>e ne fa menzione quando si dice di dare la moxa alle persone che dormono.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29</a:t>
            </a:fld>
            <a:endParaRPr lang="it-IT"/>
          </a:p>
        </p:txBody>
      </p:sp>
    </p:spTree>
    <p:extLst>
      <p:ext uri="{BB962C8B-B14F-4D97-AF65-F5344CB8AC3E}">
        <p14:creationId xmlns:p14="http://schemas.microsoft.com/office/powerpoint/2010/main" val="158271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Agopuntura e moxibustione sono un metodo per trattare le malattie tramite la stimolazione di alcuni punti o zone del corpo. La parola italiana (ma anche inglese e francese) si riferisce solo all’uso di aghi da puntura</a:t>
            </a:r>
            <a:r>
              <a:rPr lang="it-IT" baseline="0" dirty="0" smtClean="0"/>
              <a:t> mentre l’appellativo comune cinese con cui si chiama l’agopuntura è </a:t>
            </a:r>
            <a:r>
              <a:rPr lang="it-IT" b="1" i="1" baseline="0" dirty="0" err="1" smtClean="0"/>
              <a:t>zhenjiu</a:t>
            </a:r>
            <a:r>
              <a:rPr lang="it-IT" baseline="0" dirty="0" smtClean="0"/>
              <a:t>, che letteralmente significa pungere e cauterizzare. Agopuntura e moxibustione sono state conosciute, almeno dai tempi dei primi classici, come “altri metodi”. L’agopuntura comporta l’uso di aghi, normalmente inseriti superficialmente attraverso il piano cutaneo al fine di stimolare meccanicamente i punti sottostanti. La moxibustione, d’altra parte, utilizza le foglie secche e polverizzate della pianta </a:t>
            </a:r>
            <a:r>
              <a:rPr lang="it-IT" b="1" i="1" baseline="0" dirty="0" smtClean="0"/>
              <a:t>Artemisia </a:t>
            </a:r>
            <a:r>
              <a:rPr lang="it-IT" b="1" i="1" baseline="0" dirty="0" err="1" smtClean="0"/>
              <a:t>vulgaris</a:t>
            </a:r>
            <a:r>
              <a:rPr lang="it-IT" baseline="0" dirty="0" smtClean="0"/>
              <a:t>, con o senza altre erbe, che vengono bruciate sulla superficie della pelle al fine di provocare una stimolazione termica. </a:t>
            </a:r>
            <a:r>
              <a:rPr lang="it-IT" b="1" baseline="0" dirty="0" smtClean="0"/>
              <a:t>Nel capitolo 7 del Ling Shu è scritto</a:t>
            </a:r>
            <a:r>
              <a:rPr lang="it-IT" baseline="0" dirty="0" smtClean="0"/>
              <a:t>: “Quando l’agopuntura fallisce, la moxa è appropriata”. </a:t>
            </a:r>
            <a:r>
              <a:rPr lang="it-IT" b="1" baseline="0" dirty="0" smtClean="0"/>
              <a:t>Dal 1949 </a:t>
            </a:r>
            <a:r>
              <a:rPr lang="it-IT" baseline="0" dirty="0" smtClean="0"/>
              <a:t>ci sono stati grandi passi avanti nelle tecniche e nei materiali utilizzati nella terapia con agopuntura, basati sui fondamenti tradizionali dei canali e dei punti basandosi sui principi della moderna medicina. Fra le scoperte più recenti abbiano nuove forme di stimolazione (elettrica, farmacologica, chirurgica, luce coerente) che vanno trattate a parte in appositi incontri.</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a:t>
            </a:fld>
            <a:endParaRPr lang="it-IT"/>
          </a:p>
        </p:txBody>
      </p:sp>
    </p:spTree>
    <p:extLst>
      <p:ext uri="{BB962C8B-B14F-4D97-AF65-F5344CB8AC3E}">
        <p14:creationId xmlns:p14="http://schemas.microsoft.com/office/powerpoint/2010/main" val="4067536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baseline="0" dirty="0" smtClean="0"/>
              <a:t>Nel classico medico della Dinastia Han dell’Est </a:t>
            </a:r>
            <a:r>
              <a:rPr lang="it-IT" b="1" i="1" baseline="0" dirty="0" smtClean="0"/>
              <a:t>Discussione sui Disordini Indotti dal Freddo</a:t>
            </a:r>
            <a:r>
              <a:rPr lang="it-IT" baseline="0" dirty="0" smtClean="0"/>
              <a:t>, si riportano le malattie per le quali la cauterizzazione è consentita o vietata. A quei tempi la dimensione dei grani e dei coni di moxa era grande e per ogni trattamento ne veniva usato un gran numero. Più tardi, nelle Dinastie </a:t>
            </a:r>
            <a:r>
              <a:rPr lang="it-IT" baseline="0" dirty="0" err="1" smtClean="0"/>
              <a:t>Tang</a:t>
            </a:r>
            <a:r>
              <a:rPr lang="it-IT" baseline="0" dirty="0" smtClean="0"/>
              <a:t> e Song venivano usati ben cento coni per trattamento. Più di recente il numero e la misura dei coni si è fortemente ridotta. I nuovi criteri distinguono solo se si debba o meno provocare una cicatrice con la cauterizzazione</a:t>
            </a:r>
            <a:r>
              <a:rPr lang="it-IT" b="1" baseline="0" dirty="0" smtClean="0"/>
              <a:t>. Durante i periodi </a:t>
            </a:r>
            <a:r>
              <a:rPr lang="it-IT" b="1" baseline="0" dirty="0" err="1" smtClean="0"/>
              <a:t>Jin</a:t>
            </a:r>
            <a:r>
              <a:rPr lang="it-IT" b="1" baseline="0" dirty="0" smtClean="0"/>
              <a:t> e </a:t>
            </a:r>
            <a:r>
              <a:rPr lang="it-IT" b="1" baseline="0" dirty="0" err="1" smtClean="0"/>
              <a:t>Tang</a:t>
            </a:r>
            <a:r>
              <a:rPr lang="it-IT" b="1" baseline="0" dirty="0" smtClean="0"/>
              <a:t> </a:t>
            </a:r>
            <a:r>
              <a:rPr lang="it-IT" baseline="0" dirty="0" smtClean="0"/>
              <a:t>fu sviluppato un metodo indiretto di cauterizzazione. Nel classico </a:t>
            </a:r>
            <a:r>
              <a:rPr lang="it-IT" baseline="0" dirty="0" err="1" smtClean="0"/>
              <a:t>Tang</a:t>
            </a:r>
            <a:r>
              <a:rPr lang="it-IT" baseline="0" dirty="0" smtClean="0"/>
              <a:t> </a:t>
            </a:r>
            <a:r>
              <a:rPr lang="it-IT" i="1" baseline="0" dirty="0" smtClean="0"/>
              <a:t>Prescrizione dei Mille Ducati</a:t>
            </a:r>
            <a:r>
              <a:rPr lang="it-IT" baseline="0" dirty="0" smtClean="0"/>
              <a:t>, sono discussi vari metodi incluso quello della moxa su un sottile trancio di ostia o altro materiale quali aglio, soia, cera d’api, sale o zenzero e alla quale si dà fuoco. Nello stesso libro è riportato un metodo per trattare le malattie dell’orecchio con un tubo cavo di bambù una cui estremità viene infilata nell’orecchio e nell’altra si brucia della moxa. Veniva chiamato tubo o cilindro di cauterizzazione ed è il precursore del moderno metodo del cosiddetto “cilindro riscaldante”.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30</a:t>
            </a:fld>
            <a:endParaRPr lang="it-IT"/>
          </a:p>
        </p:txBody>
      </p:sp>
    </p:spTree>
    <p:extLst>
      <p:ext uri="{BB962C8B-B14F-4D97-AF65-F5344CB8AC3E}">
        <p14:creationId xmlns:p14="http://schemas.microsoft.com/office/powerpoint/2010/main" val="1582717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Un altro metodo, ideato nella </a:t>
            </a:r>
            <a:r>
              <a:rPr lang="it-IT" b="1" baseline="0" dirty="0" smtClean="0"/>
              <a:t>Dinastia Ming</a:t>
            </a:r>
            <a:r>
              <a:rPr lang="it-IT" baseline="0" dirty="0" smtClean="0"/>
              <a:t> (1368-1662) utilizza un ramo di gelso o pesca che viene immerso nell’olio di sesamo, acceso e poi spento. Il rametto caldo viene avvolto in un foglio di carta morbida ed usato come un ferro sull’area designata di cute. In uno sviluppo più tardivo, la polvere di moxa tritata e seccata, viene avvolta, anche con altre erbe, in un “</a:t>
            </a:r>
            <a:r>
              <a:rPr lang="it-IT" b="1" baseline="0" dirty="0" smtClean="0"/>
              <a:t>sigaro</a:t>
            </a:r>
            <a:r>
              <a:rPr lang="it-IT" baseline="0" dirty="0" smtClean="0"/>
              <a:t>” che viene utilizzando avvicinando la parte accesa a poca distanza dalla cute. Questo metodo è oggi largamente diffuso. Un altro metodo sviluppato durante l’epoca Ming prevede l’uso </a:t>
            </a:r>
            <a:r>
              <a:rPr lang="it-IT" b="1" baseline="0" dirty="0" smtClean="0"/>
              <a:t>del peduncolo della pianta</a:t>
            </a:r>
            <a:r>
              <a:rPr lang="it-IT" baseline="0" dirty="0" smtClean="0"/>
              <a:t> </a:t>
            </a:r>
            <a:r>
              <a:rPr lang="it-IT" i="1" baseline="0" dirty="0" err="1" smtClean="0"/>
              <a:t>Juncus</a:t>
            </a:r>
            <a:r>
              <a:rPr lang="it-IT" i="1" baseline="0" dirty="0" smtClean="0"/>
              <a:t> </a:t>
            </a:r>
            <a:r>
              <a:rPr lang="it-IT" i="1" baseline="0" dirty="0" err="1" smtClean="0"/>
              <a:t>effusus</a:t>
            </a:r>
            <a:r>
              <a:rPr lang="it-IT" i="1" baseline="0" dirty="0" smtClean="0"/>
              <a:t> </a:t>
            </a:r>
            <a:r>
              <a:rPr lang="it-IT" baseline="0" dirty="0" smtClean="0"/>
              <a:t>(</a:t>
            </a:r>
            <a:r>
              <a:rPr lang="it-IT" i="1" baseline="0" dirty="0" err="1" smtClean="0"/>
              <a:t>dengxincao</a:t>
            </a:r>
            <a:r>
              <a:rPr lang="it-IT" baseline="0" dirty="0" smtClean="0"/>
              <a:t>) imbevuto, acceso e posto vicino alla cute. Un altro metodo ancora prevede l’uso di uno specchio di </a:t>
            </a:r>
            <a:r>
              <a:rPr lang="it-IT" b="1" baseline="0" dirty="0" smtClean="0"/>
              <a:t>rame</a:t>
            </a:r>
            <a:r>
              <a:rPr lang="it-IT" baseline="0" dirty="0" smtClean="0"/>
              <a:t> per focalizzare i raggi del sole sulla zona da trattare.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31</a:t>
            </a:fld>
            <a:endParaRPr lang="it-IT"/>
          </a:p>
        </p:txBody>
      </p:sp>
    </p:spTree>
    <p:extLst>
      <p:ext uri="{BB962C8B-B14F-4D97-AF65-F5344CB8AC3E}">
        <p14:creationId xmlns:p14="http://schemas.microsoft.com/office/powerpoint/2010/main" val="1582717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baseline="0" dirty="0" smtClean="0"/>
              <a:t>Nella Dinastia Song (960-1279</a:t>
            </a:r>
            <a:r>
              <a:rPr lang="it-IT" baseline="0" dirty="0" smtClean="0"/>
              <a:t>) si parla di una cauterizzazione spontanea tramite l’uso di erbe con proprietà irritanti, per esempio il </a:t>
            </a:r>
            <a:r>
              <a:rPr lang="it-IT" baseline="0" dirty="0" err="1" smtClean="0"/>
              <a:t>Rhus</a:t>
            </a:r>
            <a:r>
              <a:rPr lang="it-IT" baseline="0" dirty="0" smtClean="0"/>
              <a:t> </a:t>
            </a:r>
            <a:r>
              <a:rPr lang="it-IT" baseline="0" dirty="0" err="1" smtClean="0"/>
              <a:t>toxicodendron</a:t>
            </a:r>
            <a:r>
              <a:rPr lang="it-IT" baseline="0" dirty="0" smtClean="0"/>
              <a:t>, o la mostarda che poste sulla cute provocano una vescica. Nei tempi antichi la </a:t>
            </a:r>
            <a:r>
              <a:rPr lang="it-IT" b="1" baseline="0" dirty="0" smtClean="0"/>
              <a:t>coppettazione veniva eseguita con le corna di animali</a:t>
            </a:r>
            <a:r>
              <a:rPr lang="it-IT" baseline="0" dirty="0" smtClean="0"/>
              <a:t>. </a:t>
            </a:r>
            <a:r>
              <a:rPr lang="it-IT" b="1" baseline="0" dirty="0" smtClean="0"/>
              <a:t>Più tardi sono stati sviluppati metodi di suzione con coppette di bambù</a:t>
            </a:r>
            <a:r>
              <a:rPr lang="it-IT" baseline="0" dirty="0" smtClean="0"/>
              <a:t>, ceramica, metallo e vetro. La suzione attualmente si provoca tramite la combustione di un qualche materiale posto all’interno della coppetta prima della sua apposizione sulla cute, oppure scaldando la coppetta in acqua calda, o ancora pompandone fuori l’aria tramite apposite valvole.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32</a:t>
            </a:fld>
            <a:endParaRPr lang="it-IT"/>
          </a:p>
        </p:txBody>
      </p:sp>
    </p:spTree>
    <p:extLst>
      <p:ext uri="{BB962C8B-B14F-4D97-AF65-F5344CB8AC3E}">
        <p14:creationId xmlns:p14="http://schemas.microsoft.com/office/powerpoint/2010/main" val="1582717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Le funzioni terapeutiche di agopuntura e moxibustione risultano</a:t>
            </a:r>
            <a:r>
              <a:rPr lang="it-IT" baseline="0" dirty="0" smtClean="0"/>
              <a:t> dalla stimolazione di punti e canali. Qi e Sangue, le basi della vita e del movimento, circolano attraverso i canali. La combinazione di Qi e Sangue nei canali è chiamata Canali di Energia. Oltre a scorrere attraverso il corpo per nutrire Organi e tessuti, i Canali di Energia possono anche riflettere le malattie e trasmettere la stimolazione. </a:t>
            </a:r>
            <a:r>
              <a:rPr lang="it-IT" b="0" baseline="0" dirty="0" smtClean="0"/>
              <a:t>Anche lo Spirito </a:t>
            </a:r>
            <a:r>
              <a:rPr lang="it-IT" baseline="0" dirty="0" smtClean="0"/>
              <a:t>è coinvolto in questo processo</a:t>
            </a:r>
            <a:r>
              <a:rPr lang="it-IT" b="1" baseline="0" dirty="0" smtClean="0"/>
              <a:t>. Nel capitolo 8 del </a:t>
            </a:r>
            <a:r>
              <a:rPr lang="it-IT" b="1" i="1" baseline="0" dirty="0" smtClean="0"/>
              <a:t>Ling Shu </a:t>
            </a:r>
            <a:r>
              <a:rPr lang="it-IT" b="1" baseline="0" dirty="0" smtClean="0"/>
              <a:t>è scritto: </a:t>
            </a:r>
            <a:r>
              <a:rPr lang="it-IT" baseline="0" dirty="0" smtClean="0"/>
              <a:t>“Il polso ospita lo Spirito”. Spirito e Qi hanno relazioni molto strette e spesso sono menzionate in modo unitario con la parola </a:t>
            </a:r>
            <a:r>
              <a:rPr lang="it-IT" b="1" i="1" baseline="0" dirty="0" smtClean="0"/>
              <a:t>Shenqi</a:t>
            </a:r>
            <a:r>
              <a:rPr lang="it-IT" baseline="0" dirty="0" smtClean="0"/>
              <a:t>, Spirito Qi. L’importanza delle relazioni fra </a:t>
            </a:r>
            <a:r>
              <a:rPr lang="it-IT" i="1" baseline="0" dirty="0" smtClean="0"/>
              <a:t>Shenqi </a:t>
            </a:r>
            <a:r>
              <a:rPr lang="it-IT" i="0" baseline="0" dirty="0" smtClean="0"/>
              <a:t>e canali è enfatizzato nel </a:t>
            </a:r>
            <a:r>
              <a:rPr lang="it-IT" b="1" i="0" baseline="0" dirty="0" smtClean="0"/>
              <a:t>primo capitolo del </a:t>
            </a:r>
            <a:r>
              <a:rPr lang="it-IT" b="1" i="1" baseline="0" dirty="0" smtClean="0"/>
              <a:t>Lingshu </a:t>
            </a:r>
            <a:r>
              <a:rPr lang="it-IT" i="0" baseline="0" dirty="0" smtClean="0"/>
              <a:t>dove si dice che i punti sono “dove lo </a:t>
            </a:r>
            <a:r>
              <a:rPr lang="it-IT" i="1" baseline="0" dirty="0" smtClean="0"/>
              <a:t>Shenqi</a:t>
            </a:r>
            <a:r>
              <a:rPr lang="it-IT" i="0" baseline="0" dirty="0" smtClean="0"/>
              <a:t> vaga dentro e fuori”. </a:t>
            </a:r>
            <a:r>
              <a:rPr lang="it-IT" b="1" i="0" baseline="0" dirty="0" smtClean="0"/>
              <a:t>Le funzioni dell’agopuntura e della moxibustione sono spesso descritte nel </a:t>
            </a:r>
            <a:r>
              <a:rPr lang="it-IT" b="1" i="1" baseline="0" dirty="0" smtClean="0"/>
              <a:t>Nei Ching </a:t>
            </a:r>
            <a:r>
              <a:rPr lang="it-IT" b="1" i="1" baseline="0" dirty="0" err="1" smtClean="0"/>
              <a:t>Uang</a:t>
            </a:r>
            <a:r>
              <a:rPr lang="it-IT" b="1" i="1" baseline="0" dirty="0" smtClean="0"/>
              <a:t> Di Su Wen</a:t>
            </a:r>
            <a:r>
              <a:rPr lang="it-IT" b="1" i="0" baseline="0" dirty="0" smtClean="0"/>
              <a:t>: </a:t>
            </a:r>
            <a:r>
              <a:rPr lang="it-IT" i="0" baseline="0" dirty="0" smtClean="0"/>
              <a:t>“L’uso di tecniche quali l’agopuntura serve a regolare il </a:t>
            </a:r>
            <a:r>
              <a:rPr lang="it-IT" i="1" baseline="0" dirty="0" smtClean="0"/>
              <a:t>Qi”</a:t>
            </a:r>
            <a:r>
              <a:rPr lang="it-IT" i="0" baseline="0" dirty="0" smtClean="0"/>
              <a:t> (</a:t>
            </a:r>
            <a:r>
              <a:rPr lang="it-IT" i="1" baseline="0" dirty="0" smtClean="0"/>
              <a:t>Lingshu</a:t>
            </a:r>
            <a:r>
              <a:rPr lang="it-IT" i="0" baseline="0" dirty="0" smtClean="0"/>
              <a:t>, capitolo 75).</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34</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1" i="0" baseline="0" dirty="0" smtClean="0"/>
              <a:t>“Tutta l’agopuntura corretta prima di tutto tratta lo Spirito” (</a:t>
            </a:r>
            <a:r>
              <a:rPr lang="it-IT" b="1" i="1" baseline="0" dirty="0" smtClean="0"/>
              <a:t>Su Wen</a:t>
            </a:r>
            <a:r>
              <a:rPr lang="it-IT" b="1" i="0" baseline="0" dirty="0" smtClean="0"/>
              <a:t>, capitolo 25). </a:t>
            </a:r>
            <a:r>
              <a:rPr lang="it-IT" i="0" baseline="0" dirty="0" smtClean="0"/>
              <a:t>Regolare il Qi include il trattamento di entrambi le condizioni di Eccesso e Deficienza, così come la regolazione del Qi Nutriente e del Qi Protettivo. </a:t>
            </a:r>
            <a:r>
              <a:rPr lang="it-IT" b="1" i="0" baseline="0" dirty="0" smtClean="0"/>
              <a:t>“Controllare lo Spirito facilita il movimento del Qi” (</a:t>
            </a:r>
            <a:r>
              <a:rPr lang="it-IT" b="1" i="1" baseline="0" dirty="0" smtClean="0"/>
              <a:t>Su Wen</a:t>
            </a:r>
            <a:r>
              <a:rPr lang="it-IT" b="1" i="0" baseline="0" dirty="0" smtClean="0"/>
              <a:t>, capitolo 54)</a:t>
            </a:r>
            <a:r>
              <a:rPr lang="it-IT" i="0" baseline="0" dirty="0" smtClean="0"/>
              <a:t>. Questo passaggio riflette la mutualità fra Qi e Spirito. </a:t>
            </a:r>
            <a:r>
              <a:rPr lang="it-IT" b="1" i="0" baseline="0" dirty="0" smtClean="0"/>
              <a:t>Analogamente, il capitolo 1 del </a:t>
            </a:r>
            <a:r>
              <a:rPr lang="it-IT" b="1" i="1" baseline="0" dirty="0" smtClean="0"/>
              <a:t>Lingshu</a:t>
            </a:r>
            <a:r>
              <a:rPr lang="it-IT" b="1" i="0" baseline="0" dirty="0" smtClean="0"/>
              <a:t> afferma</a:t>
            </a:r>
            <a:r>
              <a:rPr lang="it-IT" i="0" baseline="0" dirty="0" smtClean="0"/>
              <a:t>: “Quelli che usano gli aghi non devono dimenticare lo Spirito”. Clinicamente, anche il Sangue deve essere tenuto in considerazione. </a:t>
            </a:r>
            <a:r>
              <a:rPr lang="it-IT" b="1" i="0" baseline="0" dirty="0" smtClean="0"/>
              <a:t>Il sanguinamento regola il Qi e cura lo Spirito</a:t>
            </a:r>
            <a:r>
              <a:rPr lang="it-IT" i="0" baseline="0" dirty="0" smtClean="0"/>
              <a:t>. Il Sangue Congelato spesso porta alla stagnazione di Qi. Trattare l’uno vuol dire trattare anche l’altro. Essenza e Spirito dipendono dal Sangue per il nutrimento e sono negativamente coinvolti nelle malattie del Sangue.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35</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1" i="0" baseline="0" dirty="0" smtClean="0"/>
              <a:t>Nel capitolo 32 del </a:t>
            </a:r>
            <a:r>
              <a:rPr lang="it-IT" b="1" i="1" baseline="0" dirty="0" smtClean="0"/>
              <a:t>Lingshu</a:t>
            </a:r>
            <a:r>
              <a:rPr lang="it-IT" b="1" i="0" baseline="0" dirty="0" smtClean="0"/>
              <a:t> è scritto</a:t>
            </a:r>
            <a:r>
              <a:rPr lang="it-IT" i="0" baseline="0" dirty="0" smtClean="0"/>
              <a:t>: “Solo quando il polso e il Sangue sono armoniosi, l’Essenza e lo Spirito (</a:t>
            </a:r>
            <a:r>
              <a:rPr lang="it-IT" i="1" baseline="0" dirty="0" smtClean="0"/>
              <a:t>Jing</a:t>
            </a:r>
            <a:r>
              <a:rPr lang="it-IT" i="0" baseline="0" dirty="0" smtClean="0"/>
              <a:t> e </a:t>
            </a:r>
            <a:r>
              <a:rPr lang="it-IT" i="1" baseline="0" dirty="0" smtClean="0"/>
              <a:t>Shen</a:t>
            </a:r>
            <a:r>
              <a:rPr lang="it-IT" i="0" baseline="0" dirty="0" smtClean="0"/>
              <a:t>) sono al sicuro”. Gli antichi pensavano che </a:t>
            </a:r>
            <a:r>
              <a:rPr lang="it-IT" b="1" i="0" baseline="0" dirty="0" smtClean="0"/>
              <a:t>l’agopuntura può localizzare il dolore e muovere il dolore</a:t>
            </a:r>
            <a:r>
              <a:rPr lang="it-IT" i="0" baseline="0" dirty="0" smtClean="0"/>
              <a:t>” (</a:t>
            </a:r>
            <a:r>
              <a:rPr lang="it-IT" sz="1200" kern="1200" dirty="0" err="1" smtClean="0">
                <a:solidFill>
                  <a:schemeClr val="tx1"/>
                </a:solidFill>
                <a:effectLst/>
                <a:latin typeface="+mn-lt"/>
                <a:ea typeface="+mn-ea"/>
                <a:cs typeface="+mn-cs"/>
              </a:rPr>
              <a:t>Dou</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Hanqin</a:t>
            </a:r>
            <a:r>
              <a:rPr lang="it-IT" sz="1200"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Biaoyoufu</a:t>
            </a:r>
            <a:r>
              <a:rPr lang="it-IT" sz="1200" i="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“Ode per chiarire il mistero”). </a:t>
            </a:r>
            <a:r>
              <a:rPr lang="it-IT" sz="1200" b="1" kern="1200" dirty="0" smtClean="0">
                <a:solidFill>
                  <a:schemeClr val="tx1"/>
                </a:solidFill>
                <a:effectLst/>
                <a:latin typeface="+mn-lt"/>
                <a:ea typeface="+mn-ea"/>
                <a:cs typeface="+mn-cs"/>
              </a:rPr>
              <a:t>Nel capitolo 1 del </a:t>
            </a:r>
            <a:r>
              <a:rPr lang="it-IT" sz="1200" b="1" i="1" kern="1200" dirty="0" smtClean="0">
                <a:solidFill>
                  <a:schemeClr val="tx1"/>
                </a:solidFill>
                <a:effectLst/>
                <a:latin typeface="+mn-lt"/>
                <a:ea typeface="+mn-ea"/>
                <a:cs typeface="+mn-cs"/>
              </a:rPr>
              <a:t>Lingshu</a:t>
            </a:r>
            <a:r>
              <a:rPr lang="it-IT" sz="1200" b="1" kern="1200" dirty="0" smtClean="0">
                <a:solidFill>
                  <a:schemeClr val="tx1"/>
                </a:solidFill>
                <a:effectLst/>
                <a:latin typeface="+mn-lt"/>
                <a:ea typeface="+mn-ea"/>
                <a:cs typeface="+mn-cs"/>
              </a:rPr>
              <a:t> si dice: “Danno al Qi è dolore”. </a:t>
            </a:r>
            <a:r>
              <a:rPr lang="it-IT" sz="1200" kern="1200" dirty="0" smtClean="0">
                <a:solidFill>
                  <a:schemeClr val="tx1"/>
                </a:solidFill>
                <a:effectLst/>
                <a:latin typeface="+mn-lt"/>
                <a:ea typeface="+mn-ea"/>
                <a:cs typeface="+mn-cs"/>
              </a:rPr>
              <a:t>In</a:t>
            </a:r>
            <a:r>
              <a:rPr lang="it-IT" sz="1200" kern="1200" baseline="0" dirty="0" smtClean="0">
                <a:solidFill>
                  <a:schemeClr val="tx1"/>
                </a:solidFill>
                <a:effectLst/>
                <a:latin typeface="+mn-lt"/>
                <a:ea typeface="+mn-ea"/>
                <a:cs typeface="+mn-cs"/>
              </a:rPr>
              <a:t> Medicina Cinese si dice che tutto il dolore è detto derivare da problemi con il flusso del Qi e del Sangue all’interno dei canali, degli Organi e dei tessuti. Questo è generalmente provocato da Eccessi esterni che invadono il corpo, o da emozioni discordanti.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36</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Il principio che ‘se non c’è circolazione c’è dolore’ è illustrato dal seguente passaggio del </a:t>
            </a:r>
            <a:r>
              <a:rPr lang="it-IT" sz="1200" b="1" kern="1200" baseline="0" dirty="0" smtClean="0">
                <a:solidFill>
                  <a:schemeClr val="tx1"/>
                </a:solidFill>
                <a:effectLst/>
                <a:latin typeface="+mn-lt"/>
                <a:ea typeface="+mn-ea"/>
                <a:cs typeface="+mn-cs"/>
              </a:rPr>
              <a:t>Su Wen: “La circolazione nei canali </a:t>
            </a:r>
            <a:r>
              <a:rPr lang="it-IT" sz="1200" kern="1200" baseline="0" dirty="0" smtClean="0">
                <a:solidFill>
                  <a:schemeClr val="tx1"/>
                </a:solidFill>
                <a:effectLst/>
                <a:latin typeface="+mn-lt"/>
                <a:ea typeface="+mn-ea"/>
                <a:cs typeface="+mn-cs"/>
              </a:rPr>
              <a:t>e nei vasi è incessante; essa fluisce senza riposo. Quando il Freddo entra, il movimento nei canali è rallentato; quando esso forma un’ostruzione stagnante, il flusso è fermo. Quando [il Freddo] risiede al di fuori dei vasi c’è meno Sangue; quando esso risiede nei vasi il Qi non può passare e c’è un improvviso dolore”. In differenti condizioni il dolore può essere causato da </a:t>
            </a:r>
            <a:r>
              <a:rPr lang="it-IT" sz="1200" b="0" kern="1200" baseline="0" dirty="0" smtClean="0">
                <a:solidFill>
                  <a:schemeClr val="tx1"/>
                </a:solidFill>
                <a:effectLst/>
                <a:latin typeface="+mn-lt"/>
                <a:ea typeface="+mn-ea"/>
                <a:cs typeface="+mn-cs"/>
              </a:rPr>
              <a:t>costrizione</a:t>
            </a:r>
            <a:r>
              <a:rPr lang="it-IT" sz="1200" kern="1200" baseline="0" dirty="0" smtClean="0">
                <a:solidFill>
                  <a:schemeClr val="tx1"/>
                </a:solidFill>
                <a:effectLst/>
                <a:latin typeface="+mn-lt"/>
                <a:ea typeface="+mn-ea"/>
                <a:cs typeface="+mn-cs"/>
              </a:rPr>
              <a:t> dei tessuti. </a:t>
            </a:r>
            <a:r>
              <a:rPr lang="it-IT" sz="1200" b="1" kern="1200" baseline="0" dirty="0" smtClean="0">
                <a:solidFill>
                  <a:schemeClr val="tx1"/>
                </a:solidFill>
                <a:effectLst/>
                <a:latin typeface="+mn-lt"/>
                <a:ea typeface="+mn-ea"/>
                <a:cs typeface="+mn-cs"/>
              </a:rPr>
              <a:t>Questo tipo di dolore è discusso nel capitolo 39 del </a:t>
            </a:r>
            <a:r>
              <a:rPr lang="it-IT" sz="1200" b="1" i="1" kern="1200" baseline="0" dirty="0" smtClean="0">
                <a:solidFill>
                  <a:schemeClr val="tx1"/>
                </a:solidFill>
                <a:effectLst/>
                <a:latin typeface="+mn-lt"/>
                <a:ea typeface="+mn-ea"/>
                <a:cs typeface="+mn-cs"/>
              </a:rPr>
              <a:t>Su Wen</a:t>
            </a:r>
            <a:r>
              <a:rPr lang="it-IT" sz="1200" kern="1200" baseline="0" dirty="0" smtClean="0">
                <a:solidFill>
                  <a:schemeClr val="tx1"/>
                </a:solidFill>
                <a:effectLst/>
                <a:latin typeface="+mn-lt"/>
                <a:ea typeface="+mn-ea"/>
                <a:cs typeface="+mn-cs"/>
              </a:rPr>
              <a:t>: “Quando il Freddo alloggia al di fuori dei vasi, essi diventano freddi; quando i vasi sono freddi si contraggono; quando essi si contraggono c’è una costrizione; quando c’è costrizione i piccoli vasi di Connessione circostanti sono affetti e c’è un improvviso dolore.” Nel trauma, l’insulto locale interferisce con il flusso di Qi o la coagulazione del Sangue causa dolore.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37</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La percezione del dolore è attraverso lo Spirito. In MTC lo Spirito è detto essere contenuto nel Cuore. </a:t>
            </a:r>
            <a:r>
              <a:rPr lang="it-IT" sz="1200" b="1" kern="1200" baseline="0" dirty="0" smtClean="0">
                <a:solidFill>
                  <a:schemeClr val="tx1"/>
                </a:solidFill>
                <a:effectLst/>
                <a:latin typeface="+mn-lt"/>
                <a:ea typeface="+mn-ea"/>
                <a:cs typeface="+mn-cs"/>
              </a:rPr>
              <a:t>Nel capitolo 74 del </a:t>
            </a:r>
            <a:r>
              <a:rPr lang="it-IT" sz="1200" b="1" i="1" kern="1200" baseline="0" dirty="0" smtClean="0">
                <a:solidFill>
                  <a:schemeClr val="tx1"/>
                </a:solidFill>
                <a:effectLst/>
                <a:latin typeface="+mn-lt"/>
                <a:ea typeface="+mn-ea"/>
                <a:cs typeface="+mn-cs"/>
              </a:rPr>
              <a:t>Su Wen </a:t>
            </a:r>
            <a:r>
              <a:rPr lang="it-IT" sz="1200" b="1" kern="1200" baseline="0" dirty="0" smtClean="0">
                <a:solidFill>
                  <a:schemeClr val="tx1"/>
                </a:solidFill>
                <a:effectLst/>
                <a:latin typeface="+mn-lt"/>
                <a:ea typeface="+mn-ea"/>
                <a:cs typeface="+mn-cs"/>
              </a:rPr>
              <a:t>si dice</a:t>
            </a:r>
            <a:r>
              <a:rPr lang="it-IT" sz="1200" kern="1200" baseline="0" dirty="0" smtClean="0">
                <a:solidFill>
                  <a:schemeClr val="tx1"/>
                </a:solidFill>
                <a:effectLst/>
                <a:latin typeface="+mn-lt"/>
                <a:ea typeface="+mn-ea"/>
                <a:cs typeface="+mn-cs"/>
              </a:rPr>
              <a:t>: “Tutto il dolore, il prurito ed i disordini della pelle appartengono al Cuore”. La funzione analgesica dell’agopuntura assume due principali forme. </a:t>
            </a:r>
            <a:r>
              <a:rPr lang="it-IT" sz="1200" b="1" kern="1200" baseline="0" dirty="0" smtClean="0">
                <a:solidFill>
                  <a:schemeClr val="tx1"/>
                </a:solidFill>
                <a:effectLst/>
                <a:latin typeface="+mn-lt"/>
                <a:ea typeface="+mn-ea"/>
                <a:cs typeface="+mn-cs"/>
              </a:rPr>
              <a:t>Da una parte l’agopuntura “regola il Qi e il Sangue</a:t>
            </a:r>
            <a:r>
              <a:rPr lang="it-IT" sz="1200" kern="1200" baseline="0" dirty="0" smtClean="0">
                <a:solidFill>
                  <a:schemeClr val="tx1"/>
                </a:solidFill>
                <a:effectLst/>
                <a:latin typeface="+mn-lt"/>
                <a:ea typeface="+mn-ea"/>
                <a:cs typeface="+mn-cs"/>
              </a:rPr>
              <a:t>” (</a:t>
            </a:r>
            <a:r>
              <a:rPr lang="it-IT" sz="1200" i="1" kern="1200" baseline="0" dirty="0" smtClean="0">
                <a:solidFill>
                  <a:schemeClr val="tx1"/>
                </a:solidFill>
                <a:effectLst/>
                <a:latin typeface="+mn-lt"/>
                <a:ea typeface="+mn-ea"/>
                <a:cs typeface="+mn-cs"/>
              </a:rPr>
              <a:t>Su Wen</a:t>
            </a:r>
            <a:r>
              <a:rPr lang="it-IT" sz="1200" kern="1200" baseline="0" dirty="0" smtClean="0">
                <a:solidFill>
                  <a:schemeClr val="tx1"/>
                </a:solidFill>
                <a:effectLst/>
                <a:latin typeface="+mn-lt"/>
                <a:ea typeface="+mn-ea"/>
                <a:cs typeface="+mn-cs"/>
              </a:rPr>
              <a:t>, capitolo 1), questo significa che rimuove i blocchi o le ostruzioni del flusso di Qi. Allo stesso tempo si dice che l’agopuntura </a:t>
            </a:r>
            <a:r>
              <a:rPr lang="it-IT" sz="1200" b="1" kern="1200" baseline="0" dirty="0" smtClean="0">
                <a:solidFill>
                  <a:schemeClr val="tx1"/>
                </a:solidFill>
                <a:effectLst/>
                <a:latin typeface="+mn-lt"/>
                <a:ea typeface="+mn-ea"/>
                <a:cs typeface="+mn-cs"/>
              </a:rPr>
              <a:t>“ripristina il Qi” (</a:t>
            </a:r>
            <a:r>
              <a:rPr lang="it-IT" sz="1200" b="1" i="1" kern="1200" baseline="0" dirty="0" smtClean="0">
                <a:solidFill>
                  <a:schemeClr val="tx1"/>
                </a:solidFill>
                <a:effectLst/>
                <a:latin typeface="+mn-lt"/>
                <a:ea typeface="+mn-ea"/>
                <a:cs typeface="+mn-cs"/>
              </a:rPr>
              <a:t>Classico delle Categorie</a:t>
            </a:r>
            <a:r>
              <a:rPr lang="it-IT" sz="1200" b="1" kern="1200" baseline="0" dirty="0" smtClean="0">
                <a:solidFill>
                  <a:schemeClr val="tx1"/>
                </a:solidFill>
                <a:effectLst/>
                <a:latin typeface="+mn-lt"/>
                <a:ea typeface="+mn-ea"/>
                <a:cs typeface="+mn-cs"/>
              </a:rPr>
              <a:t>) </a:t>
            </a:r>
            <a:r>
              <a:rPr lang="it-IT" sz="1200" kern="1200" baseline="0" dirty="0" smtClean="0">
                <a:solidFill>
                  <a:schemeClr val="tx1"/>
                </a:solidFill>
                <a:effectLst/>
                <a:latin typeface="+mn-lt"/>
                <a:ea typeface="+mn-ea"/>
                <a:cs typeface="+mn-cs"/>
              </a:rPr>
              <a:t>e rilascia la costrizione dei tessuti.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38</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Ma c’è un altro aspetto delle capacità dell’agopuntura nel trattare il dolore, che è cambiare la percezione del dolore trattando lo Spirito. </a:t>
            </a:r>
            <a:r>
              <a:rPr lang="it-IT" sz="1200" b="1" kern="1200" baseline="0" dirty="0" smtClean="0">
                <a:solidFill>
                  <a:schemeClr val="tx1"/>
                </a:solidFill>
                <a:effectLst/>
                <a:latin typeface="+mn-lt"/>
                <a:ea typeface="+mn-ea"/>
                <a:cs typeface="+mn-cs"/>
              </a:rPr>
              <a:t>Questo aspetto è riflesso in un passaggio del capitolo 74 del Su Wen: </a:t>
            </a:r>
            <a:r>
              <a:rPr lang="it-IT" sz="1200" kern="1200" baseline="0" dirty="0" smtClean="0">
                <a:solidFill>
                  <a:schemeClr val="tx1"/>
                </a:solidFill>
                <a:effectLst/>
                <a:latin typeface="+mn-lt"/>
                <a:ea typeface="+mn-ea"/>
                <a:cs typeface="+mn-cs"/>
              </a:rPr>
              <a:t>“Quando il Cuore è sereno, [ogni] dolore sembra trascurabile”</a:t>
            </a:r>
            <a:r>
              <a:rPr lang="it-IT" sz="1200" b="1" kern="1200" baseline="0" dirty="0" smtClean="0">
                <a:solidFill>
                  <a:schemeClr val="tx1"/>
                </a:solidFill>
                <a:effectLst/>
                <a:latin typeface="+mn-lt"/>
                <a:ea typeface="+mn-ea"/>
                <a:cs typeface="+mn-cs"/>
              </a:rPr>
              <a:t>. L’agopuntura è in grado di trattare le malattie dell’ostruzione, che includono atrofia e blocchi</a:t>
            </a:r>
            <a:r>
              <a:rPr lang="it-IT" sz="1200" kern="1200" baseline="0" dirty="0" smtClean="0">
                <a:solidFill>
                  <a:schemeClr val="tx1"/>
                </a:solidFill>
                <a:effectLst/>
                <a:latin typeface="+mn-lt"/>
                <a:ea typeface="+mn-ea"/>
                <a:cs typeface="+mn-cs"/>
              </a:rPr>
              <a:t>. In MTC l’atrofia è il risultato di un insufficiente flusso di Qi e Sangue nei canali che si manifesta con debolezza in un arto, mancanza di sensazioni, perdita di funzione. </a:t>
            </a:r>
            <a:r>
              <a:rPr lang="it-IT" sz="1200" b="1" kern="1200" baseline="0" dirty="0" smtClean="0">
                <a:solidFill>
                  <a:schemeClr val="tx1"/>
                </a:solidFill>
                <a:effectLst/>
                <a:latin typeface="+mn-lt"/>
                <a:ea typeface="+mn-ea"/>
                <a:cs typeface="+mn-cs"/>
              </a:rPr>
              <a:t>“Quando il Qi Nutritivo è in Deficienza, c’è una perdita di funzione” (</a:t>
            </a:r>
            <a:r>
              <a:rPr lang="it-IT" sz="1200" b="1" i="1" kern="1200" baseline="0" dirty="0" smtClean="0">
                <a:solidFill>
                  <a:schemeClr val="tx1"/>
                </a:solidFill>
                <a:effectLst/>
                <a:latin typeface="+mn-lt"/>
                <a:ea typeface="+mn-ea"/>
                <a:cs typeface="+mn-cs"/>
              </a:rPr>
              <a:t>Su Wen </a:t>
            </a:r>
            <a:r>
              <a:rPr lang="it-IT" sz="1200" b="1" kern="1200" baseline="0" dirty="0" smtClean="0">
                <a:solidFill>
                  <a:schemeClr val="tx1"/>
                </a:solidFill>
                <a:effectLst/>
                <a:latin typeface="+mn-lt"/>
                <a:ea typeface="+mn-ea"/>
                <a:cs typeface="+mn-cs"/>
              </a:rPr>
              <a:t>capitolo 34). </a:t>
            </a:r>
            <a:r>
              <a:rPr lang="it-IT" sz="1200" kern="1200" baseline="0" dirty="0" smtClean="0">
                <a:solidFill>
                  <a:schemeClr val="tx1"/>
                </a:solidFill>
                <a:effectLst/>
                <a:latin typeface="+mn-lt"/>
                <a:ea typeface="+mn-ea"/>
                <a:cs typeface="+mn-cs"/>
              </a:rPr>
              <a:t>L’agopuntura tratta questi disordini regolando il Qi così da facilitare il suo flusso liscio e armonioso. “</a:t>
            </a:r>
            <a:r>
              <a:rPr lang="it-IT" sz="1200" b="1" kern="1200" baseline="0" dirty="0" smtClean="0">
                <a:solidFill>
                  <a:schemeClr val="tx1"/>
                </a:solidFill>
                <a:effectLst/>
                <a:latin typeface="+mn-lt"/>
                <a:ea typeface="+mn-ea"/>
                <a:cs typeface="+mn-cs"/>
              </a:rPr>
              <a:t>Quando il [Qi Nutritivo e] Sangue sono in armonia, </a:t>
            </a:r>
            <a:r>
              <a:rPr lang="it-IT" sz="1200" kern="1200" baseline="0" dirty="0" smtClean="0">
                <a:solidFill>
                  <a:schemeClr val="tx1"/>
                </a:solidFill>
                <a:effectLst/>
                <a:latin typeface="+mn-lt"/>
                <a:ea typeface="+mn-ea"/>
                <a:cs typeface="+mn-cs"/>
              </a:rPr>
              <a:t>essi fluiscono agevolmente lungo i canali, circolando per nutrire lo Yin e lo Yang. Quindi i muscoli ed i tendini sono forti e robusti e le articolazioni si muovono rapidamente e con facilità. Quando il Qi Protettivo è armonioso, la carne è morbida e tonica, la pelle è liscia, ed i pori sono chiusi (</a:t>
            </a:r>
            <a:r>
              <a:rPr lang="it-IT" sz="1200" i="1" kern="1200" baseline="0" dirty="0" smtClean="0">
                <a:solidFill>
                  <a:schemeClr val="tx1"/>
                </a:solidFill>
                <a:effectLst/>
                <a:latin typeface="+mn-lt"/>
                <a:ea typeface="+mn-ea"/>
                <a:cs typeface="+mn-cs"/>
              </a:rPr>
              <a:t>Ling Shu</a:t>
            </a:r>
            <a:r>
              <a:rPr lang="it-IT" sz="1200" kern="1200" baseline="0" dirty="0" smtClean="0">
                <a:solidFill>
                  <a:schemeClr val="tx1"/>
                </a:solidFill>
                <a:effectLst/>
                <a:latin typeface="+mn-lt"/>
                <a:ea typeface="+mn-ea"/>
                <a:cs typeface="+mn-cs"/>
              </a:rPr>
              <a:t>, cap. 47)</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39</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I disordini da blocco sono caratterizzati da fastidio e dolore nei muscoli e nelle ossa. Il dolore deriva anche da circolazione impropria di Qi e Sangue nei canali. Il razionale sottostante l’uso dell’agopuntura nel trattamento dell’atrofia e dei blocchi è simile a quello per il trattamento del dolore. L’agopuntura è in grado di regolare le funzioni degli Organi (ad esempio tramite il rinforzo del Deficit e il drenaggio dell’Eccesso). </a:t>
            </a:r>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Così come per il dolore anche questo si basa sulla capacità dell’agopuntura di regolare il Qi e trattare lo Spirito. </a:t>
            </a:r>
            <a:r>
              <a:rPr lang="it-IT" sz="1200" b="1" kern="1200" baseline="0" dirty="0" smtClean="0">
                <a:solidFill>
                  <a:schemeClr val="tx1"/>
                </a:solidFill>
                <a:effectLst/>
                <a:latin typeface="+mn-lt"/>
                <a:ea typeface="+mn-ea"/>
                <a:cs typeface="+mn-cs"/>
              </a:rPr>
              <a:t>Il medico della dinastia Ming Zhang </a:t>
            </a:r>
            <a:r>
              <a:rPr lang="it-IT" sz="1200" b="1" kern="1200" baseline="0" dirty="0" err="1" smtClean="0">
                <a:solidFill>
                  <a:schemeClr val="tx1"/>
                </a:solidFill>
                <a:effectLst/>
                <a:latin typeface="+mn-lt"/>
                <a:ea typeface="+mn-ea"/>
                <a:cs typeface="+mn-cs"/>
              </a:rPr>
              <a:t>Jiebing</a:t>
            </a:r>
            <a:r>
              <a:rPr lang="it-IT" sz="1200" kern="1200" baseline="0" dirty="0" smtClean="0">
                <a:solidFill>
                  <a:schemeClr val="tx1"/>
                </a:solidFill>
                <a:effectLst/>
                <a:latin typeface="+mn-lt"/>
                <a:ea typeface="+mn-ea"/>
                <a:cs typeface="+mn-cs"/>
              </a:rPr>
              <a:t>, nella sua annotazione della frase ‘dirigere il Qi’, dal capitolo 34 del </a:t>
            </a:r>
            <a:r>
              <a:rPr lang="it-IT" sz="1200" i="1" kern="1200" baseline="0" dirty="0" smtClean="0">
                <a:solidFill>
                  <a:schemeClr val="tx1"/>
                </a:solidFill>
                <a:effectLst/>
                <a:latin typeface="+mn-lt"/>
                <a:ea typeface="+mn-ea"/>
                <a:cs typeface="+mn-cs"/>
              </a:rPr>
              <a:t>Ling Shu</a:t>
            </a:r>
            <a:r>
              <a:rPr lang="it-IT" sz="1200" kern="1200" baseline="0" dirty="0" smtClean="0">
                <a:solidFill>
                  <a:schemeClr val="tx1"/>
                </a:solidFill>
                <a:effectLst/>
                <a:latin typeface="+mn-lt"/>
                <a:ea typeface="+mn-ea"/>
                <a:cs typeface="+mn-cs"/>
              </a:rPr>
              <a:t>, spiega: “Dirigere il Qi per ripristinare la Sorgente del Qi…per rinforzare, dirigere il Normale Qi…per drenare, dirigere il Qi Anormale”. Quando il corpo è in Deficit, è utilizzato un metodo di rinforzo per irrobustire le funzioni degli Organi. Quando c’è un eccesso, è usato un metodo di drenaggio per ridurre l’Eccesso ed aumentare il potere di resistenza del corpo. </a:t>
            </a:r>
            <a:r>
              <a:rPr lang="it-IT" sz="1200" b="1" kern="1200" baseline="0" dirty="0" smtClean="0">
                <a:solidFill>
                  <a:schemeClr val="tx1"/>
                </a:solidFill>
                <a:effectLst/>
                <a:latin typeface="+mn-lt"/>
                <a:ea typeface="+mn-ea"/>
                <a:cs typeface="+mn-cs"/>
              </a:rPr>
              <a:t>Da un appropriato drenaggio o rinforzo</a:t>
            </a:r>
            <a:r>
              <a:rPr lang="it-IT" sz="1200" kern="1200" baseline="0" dirty="0" smtClean="0">
                <a:solidFill>
                  <a:schemeClr val="tx1"/>
                </a:solidFill>
                <a:effectLst/>
                <a:latin typeface="+mn-lt"/>
                <a:ea typeface="+mn-ea"/>
                <a:cs typeface="+mn-cs"/>
              </a:rPr>
              <a:t>, il Perverso è espulso e il Normale è restaurato, lo Spirito “ritorna nella sua dimora” (</a:t>
            </a:r>
            <a:r>
              <a:rPr lang="it-IT" sz="1200" i="1" kern="1200" baseline="0" dirty="0" smtClean="0">
                <a:solidFill>
                  <a:schemeClr val="tx1"/>
                </a:solidFill>
                <a:effectLst/>
                <a:latin typeface="+mn-lt"/>
                <a:ea typeface="+mn-ea"/>
                <a:cs typeface="+mn-cs"/>
              </a:rPr>
              <a:t>Ling Shu</a:t>
            </a:r>
            <a:r>
              <a:rPr lang="it-IT" sz="1200" kern="1200" baseline="0" dirty="0" smtClean="0">
                <a:solidFill>
                  <a:schemeClr val="tx1"/>
                </a:solidFill>
                <a:effectLst/>
                <a:latin typeface="+mn-lt"/>
                <a:ea typeface="+mn-ea"/>
                <a:cs typeface="+mn-cs"/>
              </a:rPr>
              <a:t>, cap. 35), gli Organi riprendono a funzionare e la malattia è curata.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40</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a:t>
            </a:fld>
            <a:endParaRPr lang="it-IT"/>
          </a:p>
        </p:txBody>
      </p:sp>
    </p:spTree>
    <p:extLst>
      <p:ext uri="{BB962C8B-B14F-4D97-AF65-F5344CB8AC3E}">
        <p14:creationId xmlns:p14="http://schemas.microsoft.com/office/powerpoint/2010/main" val="1338339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La moxibustione è simile all’agopuntura in quello che è il suo effetto di stimolazione dei punti al fine di rinforzare il flusso di Qi e Sangue e il movimento dello Spirito. La differenza è che la moxibustione stimola per il tramite del calore. </a:t>
            </a:r>
            <a:r>
              <a:rPr lang="it-IT" sz="1200" b="1" kern="1200" baseline="0" dirty="0" smtClean="0">
                <a:solidFill>
                  <a:schemeClr val="tx1"/>
                </a:solidFill>
                <a:effectLst/>
                <a:latin typeface="+mn-lt"/>
                <a:ea typeface="+mn-ea"/>
                <a:cs typeface="+mn-cs"/>
              </a:rPr>
              <a:t>Nel capitolo 75 del </a:t>
            </a:r>
            <a:r>
              <a:rPr lang="it-IT" sz="1200" b="1" i="1" kern="1200" baseline="0" dirty="0" smtClean="0">
                <a:solidFill>
                  <a:schemeClr val="tx1"/>
                </a:solidFill>
                <a:effectLst/>
                <a:latin typeface="+mn-lt"/>
                <a:ea typeface="+mn-ea"/>
                <a:cs typeface="+mn-cs"/>
              </a:rPr>
              <a:t>Ling Shu </a:t>
            </a:r>
            <a:r>
              <a:rPr lang="it-IT" sz="1200" b="1" kern="1200" baseline="0" dirty="0" smtClean="0">
                <a:solidFill>
                  <a:schemeClr val="tx1"/>
                </a:solidFill>
                <a:effectLst/>
                <a:latin typeface="+mn-lt"/>
                <a:ea typeface="+mn-ea"/>
                <a:cs typeface="+mn-cs"/>
              </a:rPr>
              <a:t>c’è scritto</a:t>
            </a:r>
            <a:r>
              <a:rPr lang="it-IT" sz="1200" kern="1200" baseline="0" dirty="0" smtClean="0">
                <a:solidFill>
                  <a:schemeClr val="tx1"/>
                </a:solidFill>
                <a:effectLst/>
                <a:latin typeface="+mn-lt"/>
                <a:ea typeface="+mn-ea"/>
                <a:cs typeface="+mn-cs"/>
              </a:rPr>
              <a:t>: “Quando il Sangue nei vasi ha iniziato ad essere stagnante o si è fermato, l’unico trattamento possibile è il Fuoco”. </a:t>
            </a:r>
            <a:r>
              <a:rPr lang="it-IT" sz="1200" b="1" kern="1200" baseline="0" dirty="0" smtClean="0">
                <a:solidFill>
                  <a:schemeClr val="tx1"/>
                </a:solidFill>
                <a:effectLst/>
                <a:latin typeface="+mn-lt"/>
                <a:ea typeface="+mn-ea"/>
                <a:cs typeface="+mn-cs"/>
              </a:rPr>
              <a:t>Nel capitolo 48 ancora si legge</a:t>
            </a:r>
            <a:r>
              <a:rPr lang="it-IT" sz="1200" kern="1200" baseline="0" dirty="0" smtClean="0">
                <a:solidFill>
                  <a:schemeClr val="tx1"/>
                </a:solidFill>
                <a:effectLst/>
                <a:latin typeface="+mn-lt"/>
                <a:ea typeface="+mn-ea"/>
                <a:cs typeface="+mn-cs"/>
              </a:rPr>
              <a:t>: “Quando il polso è collassato, il Sangue è annodato all’interno…ed il Sangue è bloccato. In queste condizioni la moxa è appropriata”. Questi passaggi illustrano la funzione della moxibustione: scaldare i canali, disperdere il Freddo, e muovere il Sangue.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41</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effectLst/>
                <a:latin typeface="+mn-lt"/>
                <a:ea typeface="+mn-ea"/>
                <a:cs typeface="+mn-cs"/>
              </a:rPr>
              <a:t>La credenza che il caldo aiuta il Sangue a muoversi è succintamente espressa </a:t>
            </a:r>
            <a:r>
              <a:rPr lang="it-IT" sz="1200" b="1" kern="1200" baseline="0" dirty="0" smtClean="0">
                <a:solidFill>
                  <a:schemeClr val="tx1"/>
                </a:solidFill>
                <a:effectLst/>
                <a:latin typeface="+mn-lt"/>
                <a:ea typeface="+mn-ea"/>
                <a:cs typeface="+mn-cs"/>
              </a:rPr>
              <a:t>nel libro </a:t>
            </a:r>
            <a:r>
              <a:rPr lang="it-IT" sz="1200" b="1" i="1" kern="1200" baseline="0" dirty="0" smtClean="0">
                <a:solidFill>
                  <a:schemeClr val="tx1"/>
                </a:solidFill>
                <a:effectLst/>
                <a:latin typeface="+mn-lt"/>
                <a:ea typeface="+mn-ea"/>
                <a:cs typeface="+mn-cs"/>
              </a:rPr>
              <a:t>Segreti del Maestro del Fiume del Cinabro</a:t>
            </a:r>
            <a:r>
              <a:rPr lang="it-IT" sz="1200" kern="1200" baseline="0" dirty="0" smtClean="0">
                <a:solidFill>
                  <a:schemeClr val="tx1"/>
                </a:solidFill>
                <a:effectLst/>
                <a:latin typeface="+mn-lt"/>
                <a:ea typeface="+mn-ea"/>
                <a:cs typeface="+mn-cs"/>
              </a:rPr>
              <a:t>: “Se il Sangue incontra il Calore si muove, se incontra il Freddo ristagna”. Comunque dovrebbe essere ricordato che ‘il Qi è il Maestro del Sangue’, e che Freddo e Calore primariamente attaccano il Qi, e solo secondariamente il Sangue. </a:t>
            </a:r>
            <a:r>
              <a:rPr lang="it-IT" sz="1200" b="1" kern="1200" baseline="0" dirty="0" smtClean="0">
                <a:solidFill>
                  <a:schemeClr val="tx1"/>
                </a:solidFill>
                <a:effectLst/>
                <a:latin typeface="+mn-lt"/>
                <a:ea typeface="+mn-ea"/>
                <a:cs typeface="+mn-cs"/>
              </a:rPr>
              <a:t>“Per stagnazione e movimenti difficoltosi  [del Sangue], dirigere la [Yang] Qi a scaldarlo. In questo modo il Sangue sarà in armonia, e [il dolore] cesserà” (</a:t>
            </a:r>
            <a:r>
              <a:rPr lang="it-IT" sz="1200" b="1" i="1" kern="1200" baseline="0" dirty="0" smtClean="0">
                <a:solidFill>
                  <a:schemeClr val="tx1"/>
                </a:solidFill>
                <a:effectLst/>
                <a:latin typeface="+mn-lt"/>
                <a:ea typeface="+mn-ea"/>
                <a:cs typeface="+mn-cs"/>
              </a:rPr>
              <a:t>Ling Shu</a:t>
            </a:r>
            <a:r>
              <a:rPr lang="it-IT" sz="1200" b="1" kern="1200" baseline="0" dirty="0" smtClean="0">
                <a:solidFill>
                  <a:schemeClr val="tx1"/>
                </a:solidFill>
                <a:effectLst/>
                <a:latin typeface="+mn-lt"/>
                <a:ea typeface="+mn-ea"/>
                <a:cs typeface="+mn-cs"/>
              </a:rPr>
              <a:t> cap. 64)</a:t>
            </a:r>
            <a:r>
              <a:rPr lang="it-IT" sz="1200" kern="1200" baseline="0" dirty="0" smtClean="0">
                <a:solidFill>
                  <a:schemeClr val="tx1"/>
                </a:solidFill>
                <a:effectLst/>
                <a:latin typeface="+mn-lt"/>
                <a:ea typeface="+mn-ea"/>
                <a:cs typeface="+mn-cs"/>
              </a:rPr>
              <a:t>. Altri classici esprimono ulteriori dettagli sull’uso della moxibustione. In conclusione, sia l’agopuntura che la moxibustione influenzano strettamente gli alleati Qi e Spirito. Entrambi i metodi sono usati per ripristinare alla armonia ciò che è disfunzionale e nonostante si stimoli il Qi dall’esterno (un aspetto Yang) esse svolgono un’azione benefica sullo Yin e sull’aspetto fluido dell’organismo. Questo accade perché quando i meccanismi profondi del corpo sono ben regolati, quelle funzioni che producono i fluidi funzioneranno in modo più efficace. </a:t>
            </a:r>
            <a:r>
              <a:rPr lang="it-IT" sz="1200" b="1" kern="1200" baseline="0" dirty="0" smtClean="0">
                <a:solidFill>
                  <a:schemeClr val="tx1"/>
                </a:solidFill>
                <a:effectLst/>
                <a:latin typeface="+mn-lt"/>
                <a:ea typeface="+mn-ea"/>
                <a:cs typeface="+mn-cs"/>
              </a:rPr>
              <a:t>Nel </a:t>
            </a:r>
            <a:r>
              <a:rPr lang="it-IT" sz="1200" b="1" i="1" kern="1200" baseline="0" dirty="0" smtClean="0">
                <a:solidFill>
                  <a:schemeClr val="tx1"/>
                </a:solidFill>
                <a:effectLst/>
                <a:latin typeface="+mn-lt"/>
                <a:ea typeface="+mn-ea"/>
                <a:cs typeface="+mn-cs"/>
              </a:rPr>
              <a:t>Su Wen</a:t>
            </a:r>
            <a:r>
              <a:rPr lang="it-IT" sz="1200" b="1" kern="1200" baseline="0" dirty="0" smtClean="0">
                <a:solidFill>
                  <a:schemeClr val="tx1"/>
                </a:solidFill>
                <a:effectLst/>
                <a:latin typeface="+mn-lt"/>
                <a:ea typeface="+mn-ea"/>
                <a:cs typeface="+mn-cs"/>
              </a:rPr>
              <a:t> al cap. 5 c’è scritto</a:t>
            </a:r>
            <a:r>
              <a:rPr lang="it-IT" sz="1200" kern="1200" baseline="0" dirty="0" smtClean="0">
                <a:solidFill>
                  <a:schemeClr val="tx1"/>
                </a:solidFill>
                <a:effectLst/>
                <a:latin typeface="+mn-lt"/>
                <a:ea typeface="+mn-ea"/>
                <a:cs typeface="+mn-cs"/>
              </a:rPr>
              <a:t>: “Quando il Qi trasforma, l’Essenza è prodotta”. Le varie tecniche di agopuntura che descriveremo tendono tutte a regolare ed armonizzare le funzioni degli Organi ed altri aspetti del corpo con l’obiettivo di ottenere la salute e prevenire le malattie.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42</a:t>
            </a:fld>
            <a:endParaRPr lang="it-IT"/>
          </a:p>
        </p:txBody>
      </p:sp>
    </p:spTree>
    <p:extLst>
      <p:ext uri="{BB962C8B-B14F-4D97-AF65-F5344CB8AC3E}">
        <p14:creationId xmlns:p14="http://schemas.microsoft.com/office/powerpoint/2010/main" val="1238635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43</a:t>
            </a:fld>
            <a:endParaRPr lang="it-IT"/>
          </a:p>
        </p:txBody>
      </p:sp>
    </p:spTree>
    <p:extLst>
      <p:ext uri="{BB962C8B-B14F-4D97-AF65-F5344CB8AC3E}">
        <p14:creationId xmlns:p14="http://schemas.microsoft.com/office/powerpoint/2010/main" val="200653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più popolare ago da agopuntura</a:t>
            </a:r>
            <a:r>
              <a:rPr lang="it-IT" baseline="0" dirty="0" smtClean="0"/>
              <a:t> è l’ago filiforme o fine. Tratteremo le informazioni di base concernenti la preparazione, cura ed il metodo di manipolazione di questo ago. Molte di queste informazioni, comunque, riguardano anche l’uso di aghi speciali. </a:t>
            </a:r>
            <a:r>
              <a:rPr lang="it-IT" b="1" baseline="0" dirty="0" smtClean="0"/>
              <a:t>Un tipico ago filiforme è fatto di acciaio inossidabile</a:t>
            </a:r>
            <a:r>
              <a:rPr lang="it-IT" baseline="0" dirty="0" smtClean="0"/>
              <a:t> con un manico di rame in filo a tessitura per poter essere maneggiato con facilità. L’acciaio inossidabile è usato per le sue doti di resistenza ed elasticità ed anche per la sua tendenza a non arrugginirsi. Anche oro ed argento resistono alla ruggine, ma sono costosi e troppo morbidi, sicché il loro utilizzo è raro</a:t>
            </a:r>
            <a:r>
              <a:rPr lang="it-IT" b="1" baseline="0" dirty="0" smtClean="0"/>
              <a:t>. La lunghezza dell’ago filiforme varia </a:t>
            </a:r>
            <a:r>
              <a:rPr lang="it-IT" baseline="0" dirty="0" smtClean="0"/>
              <a:t>da 1,7 a 15 cm e il diametro del corpo da 0,23 a 0, 45 mm. </a:t>
            </a:r>
            <a:r>
              <a:rPr lang="it-IT" b="1" baseline="0" dirty="0" smtClean="0"/>
              <a:t>Gli aghi più comunemente usati vanno da 3,8 a 8,9 cm </a:t>
            </a:r>
            <a:r>
              <a:rPr lang="it-IT" baseline="0" dirty="0" smtClean="0"/>
              <a:t>di lunghezza, e da 0,26 a 0,30 mm di diametro. Gli aghi non devono essere troppo morbidi (causano dolore quando si piegano) né troppo taglienti (provocano troppo sanguinamento). </a:t>
            </a:r>
            <a:r>
              <a:rPr lang="it-IT" b="1" baseline="0" dirty="0" smtClean="0"/>
              <a:t>Prima dell’uso l’ago va sempre ispezionato al fine di accertarsi che non presenti flessioni</a:t>
            </a:r>
            <a:r>
              <a:rPr lang="it-IT" baseline="0" dirty="0" smtClean="0"/>
              <a:t>, punta uncinata o altri difetti che possono causare lesioni alla cute del paziente o provocare la rottura dell’ago durante la manipolazione. Un metodo per accertarsi che non ci siano sbavature nel metallo o </a:t>
            </a:r>
            <a:r>
              <a:rPr lang="it-IT" baseline="0" dirty="0" err="1" smtClean="0"/>
              <a:t>uncinazioni</a:t>
            </a:r>
            <a:r>
              <a:rPr lang="it-IT" baseline="0" dirty="0" smtClean="0"/>
              <a:t> nella punta è passare l’ago in un batuffolo d’ovatta: se dei fili di ovatta non vengono trattenuti vuol dire che l’ago non ha lesioni. Gli aghi difettosi devono essere scartati. Gli aghi multiuso, quando sono vecchi, possono con facilità presentarsi piegati. È molto importante per l’infissione che l’ago sia perfettamente diritto.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44</a:t>
            </a:fld>
            <a:endParaRPr lang="it-IT"/>
          </a:p>
        </p:txBody>
      </p:sp>
    </p:spTree>
    <p:extLst>
      <p:ext uri="{BB962C8B-B14F-4D97-AF65-F5344CB8AC3E}">
        <p14:creationId xmlns:p14="http://schemas.microsoft.com/office/powerpoint/2010/main" val="1137574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Ma ormai con la diffusione dell’ago monouso questi problemi sono stati completamente superati. Dopo essere stato usato, l’ago va eliminato negli </a:t>
            </a:r>
            <a:r>
              <a:rPr lang="it-IT" b="1" baseline="0" dirty="0" smtClean="0"/>
              <a:t>appositi contenitori </a:t>
            </a:r>
            <a:r>
              <a:rPr lang="it-IT" baseline="0" dirty="0" smtClean="0"/>
              <a:t>per aghi e taglienti per rifiuti speciali ospedalieri.</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45</a:t>
            </a:fld>
            <a:endParaRPr lang="it-IT"/>
          </a:p>
        </p:txBody>
      </p:sp>
    </p:spTree>
    <p:extLst>
      <p:ext uri="{BB962C8B-B14F-4D97-AF65-F5344CB8AC3E}">
        <p14:creationId xmlns:p14="http://schemas.microsoft.com/office/powerpoint/2010/main" val="1137574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mani del medico devono essere lavate prima di ogni applicazione. Meglio ancora se si passano con </a:t>
            </a:r>
            <a:r>
              <a:rPr lang="it-IT" b="1" dirty="0" smtClean="0"/>
              <a:t>l’alcool</a:t>
            </a:r>
            <a:r>
              <a:rPr lang="it-IT" dirty="0" smtClean="0"/>
              <a:t> dopo averle asciugate</a:t>
            </a:r>
            <a:r>
              <a:rPr lang="it-IT" baseline="0" dirty="0" smtClean="0"/>
              <a:t>. La zona di cute da pungere va pulita con un batuffolo di ovatta imbevuto di alcool prima della puntura. Necessaria la disinfezione successiva alla puntura quando c’è sanguinamento. Altrimenti è sufficiente massaggiare il punto dopo la puntura con un batuffolo di ovatta secco. </a:t>
            </a:r>
            <a:r>
              <a:rPr lang="it-IT" b="1" dirty="0" smtClean="0"/>
              <a:t>Per alcuni casi particolari (pazienti HCV, HBV</a:t>
            </a:r>
            <a:r>
              <a:rPr lang="it-IT" b="1" baseline="0" dirty="0" smtClean="0"/>
              <a:t> o HIV positivi</a:t>
            </a:r>
            <a:r>
              <a:rPr lang="it-IT" baseline="0" dirty="0" smtClean="0"/>
              <a:t>) si consiglia l’uso dei guanti in lattice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46</a:t>
            </a:fld>
            <a:endParaRPr lang="it-IT"/>
          </a:p>
        </p:txBody>
      </p:sp>
    </p:spTree>
    <p:extLst>
      <p:ext uri="{BB962C8B-B14F-4D97-AF65-F5344CB8AC3E}">
        <p14:creationId xmlns:p14="http://schemas.microsoft.com/office/powerpoint/2010/main" val="4023867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comodità della </a:t>
            </a:r>
            <a:r>
              <a:rPr lang="it-IT" b="1" dirty="0" smtClean="0"/>
              <a:t>posizione del paziente </a:t>
            </a:r>
            <a:r>
              <a:rPr lang="it-IT" dirty="0" smtClean="0"/>
              <a:t>concorre a determinare il successo della terapia, dunque è di estrema importanza. Questo è particolarmente importante</a:t>
            </a:r>
            <a:r>
              <a:rPr lang="it-IT" baseline="0" dirty="0" smtClean="0"/>
              <a:t> nei pazienti deboli o nervosi e per quelli che tendono con facilità allo svenimento da shock da ago. È anche molto probabile, se il paziente si trova in una posizione inadatta o scomoda, che si muoverà durante la seduta provocando la piegatura dell’ago. Bisogna considerare i seguenti punti: </a:t>
            </a:r>
            <a:r>
              <a:rPr lang="it-IT" b="1" baseline="0" dirty="0" smtClean="0"/>
              <a:t>1) una data posizione del paziente va scelta in ragione della facile accessibilità </a:t>
            </a:r>
            <a:r>
              <a:rPr lang="it-IT" baseline="0" dirty="0" smtClean="0"/>
              <a:t>da parte del medico dell’area da trattare ed è sufficiente che il paziente resti fermo per la durata della seduta in modo comodo e senza muoversi.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47</a:t>
            </a:fld>
            <a:endParaRPr lang="it-IT"/>
          </a:p>
        </p:txBody>
      </p:sp>
    </p:spTree>
    <p:extLst>
      <p:ext uri="{BB962C8B-B14F-4D97-AF65-F5344CB8AC3E}">
        <p14:creationId xmlns:p14="http://schemas.microsoft.com/office/powerpoint/2010/main" val="3194975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baseline="0" dirty="0" smtClean="0"/>
              <a:t>2) pungere alcuni punti richiede una postura particolare</a:t>
            </a:r>
            <a:r>
              <a:rPr lang="it-IT" baseline="0" dirty="0" smtClean="0"/>
              <a:t>. Ad esempio la testa potrebbe doversi posizionare più in basso, oppure un arto potrebbe doversi posizionare in modo particolare. </a:t>
            </a:r>
            <a:r>
              <a:rPr lang="it-IT" b="1" baseline="0" dirty="0" smtClean="0"/>
              <a:t>3) Generalmente è preferibile tenere il paziente sdraiato</a:t>
            </a:r>
            <a:r>
              <a:rPr lang="it-IT" baseline="0" dirty="0" smtClean="0"/>
              <a:t>. Questo è ancora più importante nel caso di pazienti deboli, nervosi o ipersensibili, o ancora per quelli che ricevono l’agopuntura per la prima volta. Questa posizione è la migliore difesa contro lo svenimento. </a:t>
            </a:r>
            <a:r>
              <a:rPr lang="it-IT" b="1" baseline="0" dirty="0" smtClean="0"/>
              <a:t>4) il paziente deve essere incoraggiato ad assumere una posizione comoda </a:t>
            </a:r>
            <a:r>
              <a:rPr lang="it-IT" baseline="0" dirty="0" smtClean="0"/>
              <a:t>nell’ambito delle limitazioni dovute alle necessità del trattamento. Lei o lui deve essere ben avvertito che non dovrà muoversi per tutto il tempo della seduta durante il quale gli aghi sono in sede. Alcuni si “paralizzano” per paura dell’ago: potete spiegare che piccoli movimenti non comportano problemi. </a:t>
            </a:r>
            <a:r>
              <a:rPr lang="it-IT" b="1" baseline="0" dirty="0" smtClean="0"/>
              <a:t>5) prima che il trattamento abbia inizio</a:t>
            </a:r>
            <a:r>
              <a:rPr lang="it-IT" baseline="0" dirty="0" smtClean="0"/>
              <a:t>, è necessario spiegare la procedura al paziente, e anche quali potrebbero essere le sensazioni date dalla puntura. Questo è utile non solo per far rilassare il soggetto, ma anche per aumentare la </a:t>
            </a:r>
            <a:r>
              <a:rPr lang="it-IT" baseline="0" dirty="0" err="1" smtClean="0"/>
              <a:t>compliance</a:t>
            </a:r>
            <a:r>
              <a:rPr lang="it-IT" baseline="0" dirty="0" smtClean="0"/>
              <a:t> in vista di una più efficace collaborazione. È importante anche far firmare il consenso informato, che altro non è che una ufficializzazione dell’avvenuta informazione, comprensiva dei possibili effetti collaterali della terapia.</a:t>
            </a:r>
          </a:p>
          <a:p>
            <a:r>
              <a:rPr lang="it-IT" baseline="0" dirty="0" smtClean="0"/>
              <a:t>Posizioni più comuni in figura. si noti che uno o più cuscini sono molto utili. Così come delle copertine leggere da stendere con abilità sul paziente durante la seduta.</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48</a:t>
            </a:fld>
            <a:endParaRPr lang="it-IT"/>
          </a:p>
        </p:txBody>
      </p:sp>
    </p:spTree>
    <p:extLst>
      <p:ext uri="{BB962C8B-B14F-4D97-AF65-F5344CB8AC3E}">
        <p14:creationId xmlns:p14="http://schemas.microsoft.com/office/powerpoint/2010/main" val="3194975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È importante che l’abilità del</a:t>
            </a:r>
            <a:r>
              <a:rPr lang="it-IT" baseline="0" dirty="0" smtClean="0"/>
              <a:t> medico nell’inserire e manipolare gli aghi sia sufficiente prima di iniziare a trattare i pazienti. Una certa abilità si acquisisce comunque con la pratica. </a:t>
            </a:r>
            <a:r>
              <a:rPr lang="it-IT" b="1" baseline="0" dirty="0" smtClean="0"/>
              <a:t>Un professionista abile inserisce gli aghi velocemente,</a:t>
            </a:r>
            <a:r>
              <a:rPr lang="it-IT" baseline="0" dirty="0" smtClean="0"/>
              <a:t> penetrando la cute con poco o nessun dolore, e manipola l’ago con flessibilità a seconda di quello che richiede la singola condizione specifica. Un novizio, d’altronde, spesso ha difficoltà a controllare l’ago, lo inserisce lentamente causando dolore, e non è capace di adattare il metodo alle necessità delle condizioni da trattare, compromettendo così i risultati della cura</a:t>
            </a:r>
            <a:r>
              <a:rPr lang="it-IT" b="1" baseline="0" dirty="0" smtClean="0"/>
              <a:t>. Per la pratica si può utilizzare un pacchetto </a:t>
            </a:r>
            <a:r>
              <a:rPr lang="it-IT" baseline="0" dirty="0" smtClean="0"/>
              <a:t>di carta morbida e porosa (va bene la carta igienica) legata strettamente con delle corde, o un batuffolo di cotone, morbido in superficie ma più duro in profondità. Va anche bene un puntaspilli, o le palline antistress. Comunque appositi cuscinetti si trovano presso i rivenditori di aghi. Si raccomanda di praticare con aghi da 40 mm di lunghezza.</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49</a:t>
            </a:fld>
            <a:endParaRPr lang="it-IT"/>
          </a:p>
        </p:txBody>
      </p:sp>
    </p:spTree>
    <p:extLst>
      <p:ext uri="{BB962C8B-B14F-4D97-AF65-F5344CB8AC3E}">
        <p14:creationId xmlns:p14="http://schemas.microsoft.com/office/powerpoint/2010/main" val="1271810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L’impugnatura dell’ago </a:t>
            </a:r>
            <a:r>
              <a:rPr lang="it-IT" b="1" baseline="0" dirty="0" smtClean="0"/>
              <a:t>è tenuta fermamente </a:t>
            </a:r>
            <a:r>
              <a:rPr lang="it-IT" baseline="0" dirty="0" smtClean="0"/>
              <a:t>dalle punte delle dita, medio ed indice con l’</a:t>
            </a:r>
            <a:r>
              <a:rPr lang="it-IT" baseline="0" dirty="0" err="1" smtClean="0"/>
              <a:t>opponenza</a:t>
            </a:r>
            <a:r>
              <a:rPr lang="it-IT" baseline="0" dirty="0" smtClean="0"/>
              <a:t> del pollice. Deve essere usata la giusta angolazione. </a:t>
            </a:r>
            <a:r>
              <a:rPr lang="it-IT" b="1" baseline="0" dirty="0" smtClean="0"/>
              <a:t>In seguito l’ago viene ruotato</a:t>
            </a:r>
            <a:r>
              <a:rPr lang="it-IT" baseline="0" dirty="0" smtClean="0"/>
              <a:t>, in senso orario ed in senso antiorario, e su di esso si deve esercitare contemporaneamente una leggera pressione che porti alla sua penetrazione in profondità. Particolare attenzione deve essere posta a tenere </a:t>
            </a:r>
            <a:r>
              <a:rPr lang="it-IT" b="1" baseline="0" dirty="0" smtClean="0"/>
              <a:t>l’ago dritto </a:t>
            </a:r>
            <a:r>
              <a:rPr lang="it-IT" baseline="0" dirty="0" smtClean="0"/>
              <a:t>ed alla gradualità dell’aumento della pressione delle dita. In seguito estrarre l’ago e selezionare un’altra zona del cuscinetto dove inserirlo. Ci sono molti modi di inserire l’ago ed in parte li tratteremo, ma i principi generali di controllo degli aghi sono gli stessi. </a:t>
            </a:r>
            <a:r>
              <a:rPr lang="it-IT" b="1" baseline="0" dirty="0" smtClean="0"/>
              <a:t>La sterilità per quanto possibile</a:t>
            </a:r>
            <a:r>
              <a:rPr lang="it-IT" baseline="0" dirty="0" smtClean="0"/>
              <a:t>, e le regole di una stretta igiene e disinfezione vanno costantemente seguite</a:t>
            </a:r>
            <a:r>
              <a:rPr lang="it-IT" b="1" baseline="0" dirty="0" smtClean="0"/>
              <a:t>. I punti degli arti si possono usare con tranquillità</a:t>
            </a:r>
            <a:r>
              <a:rPr lang="it-IT" baseline="0" dirty="0" smtClean="0"/>
              <a:t>. Quelli della testa e del tronco vanno usati solo quando si diventa familiari con le precauzioni da adottare in queste aree. Quando è stato raggiunto un certo livello di confidenza con l’infissione, gli studenti </a:t>
            </a:r>
            <a:r>
              <a:rPr lang="it-IT" b="1" baseline="0" dirty="0" smtClean="0"/>
              <a:t>possono praticare su se stessi e/o su altri studenti</a:t>
            </a:r>
            <a:r>
              <a:rPr lang="it-IT" baseline="0" dirty="0" smtClean="0"/>
              <a:t>. Infine va detto che solo dopo aver punto un collega ed essere stato a sua volta punto, lo studente può iniziare la pratica perché solo allora sarà in grado di interpretare le risposte del paziente. Le capacità dell’agopuntore sono proporzionali alla quantità di pratica che ha alle spalle.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50</a:t>
            </a:fld>
            <a:endParaRPr lang="it-IT"/>
          </a:p>
        </p:txBody>
      </p:sp>
    </p:spTree>
    <p:extLst>
      <p:ext uri="{BB962C8B-B14F-4D97-AF65-F5344CB8AC3E}">
        <p14:creationId xmlns:p14="http://schemas.microsoft.com/office/powerpoint/2010/main" val="127181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È probabile che l’agopuntura abbia avuto inizio in Cina fra </a:t>
            </a:r>
            <a:r>
              <a:rPr lang="it-IT" b="1" dirty="0" smtClean="0"/>
              <a:t>le tribù dell’Era della Pietra</a:t>
            </a:r>
            <a:r>
              <a:rPr lang="it-IT" dirty="0" smtClean="0"/>
              <a:t>. In questa società primitiva la popolazione viveva in grotte umide e spesso combatteva con animali selvatici. È probabile che queste popolazioni primitive sperimentassero il dolore artritico e da trauma e istintivamente strofinassero o massaggiassero le parti dolenti per alleviare il dolore. Quando si svilupparono oggetti utensili in pietra venne prodotto uno strumento grezzo appuntito, chiamato </a:t>
            </a:r>
            <a:r>
              <a:rPr lang="it-IT" b="1" i="1" dirty="0" err="1" smtClean="0"/>
              <a:t>bian</a:t>
            </a:r>
            <a:r>
              <a:rPr lang="it-IT" dirty="0" smtClean="0"/>
              <a:t>, al fine di perforare e stimolare la cute.</a:t>
            </a:r>
            <a:r>
              <a:rPr lang="it-IT" baseline="0" dirty="0" smtClean="0"/>
              <a:t> Molti di questi strumenti risalenti al 1700 avanti Cristo sono stati ritrovati negli </a:t>
            </a:r>
            <a:r>
              <a:rPr lang="it-IT" b="0" baseline="0" dirty="0" smtClean="0"/>
              <a:t>scavi archeologici di Anyang. </a:t>
            </a:r>
            <a:r>
              <a:rPr lang="it-IT" baseline="0" dirty="0" smtClean="0"/>
              <a:t>Il loro scopo è precisato in </a:t>
            </a:r>
            <a:r>
              <a:rPr lang="it-IT" b="1" baseline="0" dirty="0" smtClean="0"/>
              <a:t>un dizionario della Dinastia Han: “</a:t>
            </a:r>
            <a:r>
              <a:rPr lang="it-IT" b="1" i="1" baseline="0" dirty="0" smtClean="0"/>
              <a:t>Bian</a:t>
            </a:r>
            <a:r>
              <a:rPr lang="it-IT" b="1" baseline="0" dirty="0" smtClean="0"/>
              <a:t> significa usare la pietra per trattare la malattia</a:t>
            </a:r>
            <a:r>
              <a:rPr lang="it-IT" baseline="0" dirty="0" smtClean="0"/>
              <a:t>” (</a:t>
            </a:r>
            <a:r>
              <a:rPr lang="it-IT" i="1" baseline="0" dirty="0" smtClean="0"/>
              <a:t>Dizionario Analitico dei Caratteri </a:t>
            </a:r>
            <a:r>
              <a:rPr lang="it-IT" i="1" baseline="0" dirty="0" err="1" smtClean="0"/>
              <a:t>Shuowen</a:t>
            </a:r>
            <a:r>
              <a:rPr lang="it-IT" i="1" baseline="0" dirty="0" smtClean="0"/>
              <a:t> </a:t>
            </a:r>
            <a:r>
              <a:rPr lang="it-IT" i="1" baseline="0" dirty="0" err="1" smtClean="0"/>
              <a:t>jiezi</a:t>
            </a:r>
            <a:r>
              <a:rPr lang="it-IT" baseline="0" dirty="0" smtClean="0"/>
              <a:t>). Il </a:t>
            </a:r>
            <a:r>
              <a:rPr lang="it-IT" i="1" baseline="0" dirty="0" err="1" smtClean="0"/>
              <a:t>bian</a:t>
            </a:r>
            <a:r>
              <a:rPr lang="it-IT" baseline="0" dirty="0" smtClean="0"/>
              <a:t>, dunque, è stato il primo ago per agopuntura. La cauterizzazione, da cui deriva la </a:t>
            </a:r>
            <a:r>
              <a:rPr lang="it-IT" b="1" baseline="0" dirty="0" smtClean="0"/>
              <a:t>moxibustione,</a:t>
            </a:r>
            <a:r>
              <a:rPr lang="it-IT" baseline="0" dirty="0" smtClean="0"/>
              <a:t> è uno sviluppo dell’uso controllato del fuoco. Si è ipotizzato che il calore ed il senso di benessere che il fuoco apportava al freddo ed alla umidità della vita nelle grotte, così come i benefici fortuiti che occasionalmente </a:t>
            </a:r>
            <a:r>
              <a:rPr lang="it-IT" b="0" baseline="0" dirty="0" smtClean="0"/>
              <a:t>seguivano</a:t>
            </a:r>
            <a:r>
              <a:rPr lang="it-IT" baseline="0" dirty="0" smtClean="0"/>
              <a:t> il tocco di un carbone ardente o di un pezzo di legno bruciato, furono il primitivo inizio di questa arte</a:t>
            </a:r>
            <a:r>
              <a:rPr lang="it-IT" b="1" baseline="0" dirty="0" smtClean="0"/>
              <a:t>. La coppettazione fu originariamente conosciuta come il metodo del corno</a:t>
            </a:r>
            <a:r>
              <a:rPr lang="it-IT" baseline="0" dirty="0" smtClean="0"/>
              <a:t>. Le corna degli animali venivano scaldate e da questo derivava una vuoto aereo parziale quando venivano appoggiate sulla cute. Lo scopo era trattare le malattie e drenare il pus. Dalla fine dell’Era Neolitica l’allevamento di animali ebbe un’ampia diffusione, il che facilitò lo sviluppo del metodo del corno (coppettazione).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a:t>
            </a:fld>
            <a:endParaRPr lang="it-IT"/>
          </a:p>
        </p:txBody>
      </p:sp>
    </p:spTree>
    <p:extLst>
      <p:ext uri="{BB962C8B-B14F-4D97-AF65-F5344CB8AC3E}">
        <p14:creationId xmlns:p14="http://schemas.microsoft.com/office/powerpoint/2010/main" val="240693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Sono suggeriti </a:t>
            </a:r>
            <a:r>
              <a:rPr lang="it-IT" b="1" dirty="0" smtClean="0"/>
              <a:t>differenti metodi di inserzione dell’ago</a:t>
            </a:r>
            <a:r>
              <a:rPr lang="it-IT" dirty="0" smtClean="0"/>
              <a:t>, in parte in funzione della regione del corpo da trattare, in parte in accordo con le preferenze del medico. Bisogna</a:t>
            </a:r>
            <a:r>
              <a:rPr lang="it-IT" baseline="0" dirty="0" smtClean="0"/>
              <a:t> tenere bene a mente che la maggior parte de</a:t>
            </a:r>
            <a:r>
              <a:rPr lang="it-IT" dirty="0" smtClean="0"/>
              <a:t>l dolore si</a:t>
            </a:r>
            <a:r>
              <a:rPr lang="it-IT" baseline="0" dirty="0" smtClean="0"/>
              <a:t> presenta negli strati più superficiali della cute. Quando questa è stata penetrata, la sensazione di dolore si riduce fortemente. Esistono molti sistemi per minimizzare il dolore dell’infissione. Di estrema importanza è il fatto che l’ago va inserito rapidamente, tramite una spinta improvvisa delle dita. Per facilitare questa rapidità, è molto utile che la superficie cutanea sia tesa, cosicché essa non affondi quando l’ago vi viene premuto sopra. </a:t>
            </a:r>
            <a:r>
              <a:rPr lang="it-IT" b="0" baseline="0" dirty="0" smtClean="0"/>
              <a:t>Un altro metodo è quello di esercitare una pressione sull’area adiacente il punto, </a:t>
            </a:r>
            <a:r>
              <a:rPr lang="it-IT" baseline="0" dirty="0" smtClean="0"/>
              <a:t>di solito con la punta del dito. In questo modo la sensazione del dito che preme distrae il SNC del paziente e riduce la sensazione di penetrazione dell’ago.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51</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L’importanza di una puntura rapida e indolore viene riconosciuta fina dai tempi antichi. </a:t>
            </a:r>
            <a:r>
              <a:rPr lang="it-IT" b="1" baseline="0" dirty="0" smtClean="0"/>
              <a:t>Nel cap. 78 del </a:t>
            </a:r>
            <a:r>
              <a:rPr lang="it-IT" b="1" i="1" baseline="0" dirty="0" smtClean="0"/>
              <a:t>Ling Shu </a:t>
            </a:r>
            <a:r>
              <a:rPr lang="it-IT" b="1" baseline="0" dirty="0" smtClean="0"/>
              <a:t>è scritto</a:t>
            </a:r>
            <a:r>
              <a:rPr lang="it-IT" baseline="0" dirty="0" smtClean="0"/>
              <a:t>: “La [mano] destra è responsabile della pressione [sull’ago], mentre la [mano] sinistra la supporta e la controlla”</a:t>
            </a:r>
            <a:r>
              <a:rPr lang="it-IT" b="1" baseline="0" dirty="0" smtClean="0"/>
              <a:t>. L’</a:t>
            </a:r>
            <a:r>
              <a:rPr lang="it-IT" b="1" i="1" baseline="0" dirty="0" smtClean="0"/>
              <a:t>Ode per Chiarire il Mistero </a:t>
            </a:r>
            <a:r>
              <a:rPr lang="it-IT" baseline="0" dirty="0" smtClean="0"/>
              <a:t>descrive il procedimento nei dettagli: “La mano sinistra è pesante e preme forte. Questo causa la dispersione del Qi. La mano destra è leggera nell’entrare ed uscire [dell’ago]. In questo modo non c’è dolore”.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52</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L’ago deve essere tenuto per il </a:t>
            </a:r>
            <a:r>
              <a:rPr lang="it-IT" b="1" baseline="0" dirty="0" smtClean="0"/>
              <a:t>manico o per il corpo</a:t>
            </a:r>
            <a:r>
              <a:rPr lang="it-IT" baseline="0" dirty="0" smtClean="0"/>
              <a:t>, a 0,5-1 cm dalla punta. Tenerlo per il corpo è particolarmente raccomandato per pelle allentata o flaccida, per esempio quella dell’addome, o per gli aghi più lunghi e più sottili il cui corpo tende a piegarsi quando la pressione è esercitata dal manico</a:t>
            </a:r>
            <a:r>
              <a:rPr lang="it-IT" b="1" baseline="0" dirty="0" smtClean="0"/>
              <a:t>. </a:t>
            </a:r>
            <a:r>
              <a:rPr lang="it-IT" b="0" baseline="0" dirty="0" smtClean="0"/>
              <a:t>Generalmente un ago tenuto per il corpo può essere spinto più facilmente in profondità, ma tenendolo troppo vicino alla punta penetra rapidamente ma troppo in superficie. </a:t>
            </a:r>
            <a:r>
              <a:rPr lang="it-IT" baseline="0" dirty="0" smtClean="0"/>
              <a:t>Se allora le dita sono mosse fino al manico, si può inserire l’ago più profondamente nella carne.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53</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Oppure l’ago può essere tenuto per il manico mentre le dita dell’altra mano tengono la cute tesa in basso.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54</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Un altro metodo, utile sul viso dove il tessuto che ricopre l’osso è sottile, è quello di pinzare la cute con il pollice e l’indice della mano sinistra mentre si inserisce l’ago con l’altra mano.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55</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Infine alcuni agopuntori preferiscono l’uso </a:t>
            </a:r>
            <a:r>
              <a:rPr lang="it-IT" b="1" baseline="0" dirty="0" smtClean="0"/>
              <a:t>dell’ago tubo</a:t>
            </a:r>
            <a:r>
              <a:rPr lang="it-IT" baseline="0" dirty="0" smtClean="0"/>
              <a:t>, un dispositivo che pone l’ago stabilmente sul punto mentre il medico esercita dei piccoli colpetti sulla testa dell’ago. Dopo l’inserzione il tubo viene rimosso e si può procedere ad un approfondimento dello stesso. Questa tecnica è molto utile nell’uso di aghi lungi e sottili, ed è uno dei metodi più indolori</a:t>
            </a:r>
            <a:r>
              <a:rPr lang="it-IT" b="0" baseline="0" dirty="0" smtClean="0"/>
              <a:t>. È necessario apprendere più di una tecnica</a:t>
            </a:r>
            <a:r>
              <a:rPr lang="it-IT" baseline="0" dirty="0" smtClean="0"/>
              <a:t>. Con l’esperienza lo studente comprenderà l’utilità di ognuna di esse.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56</a:t>
            </a:fld>
            <a:endParaRPr lang="it-IT"/>
          </a:p>
        </p:txBody>
      </p:sp>
    </p:spTree>
    <p:extLst>
      <p:ext uri="{BB962C8B-B14F-4D97-AF65-F5344CB8AC3E}">
        <p14:creationId xmlns:p14="http://schemas.microsoft.com/office/powerpoint/2010/main" val="2556489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clinica non è importante solo che l’ago venga inserito senza provocare dolore</a:t>
            </a:r>
            <a:r>
              <a:rPr lang="it-IT" baseline="0" dirty="0" smtClean="0"/>
              <a:t> e nella posizione e luogo adatto, ma è ugualmente importante per il risultato che sia corretta l’angolazione e la profondità. Ci sono alcuni standard che vanno imparati, in aggiunta alla valutazione della costituzione individuale e del fisico del paziente. </a:t>
            </a:r>
            <a:r>
              <a:rPr lang="it-IT" b="1" baseline="0" dirty="0" smtClean="0"/>
              <a:t>Angolo</a:t>
            </a:r>
            <a:r>
              <a:rPr lang="it-IT" baseline="0" dirty="0" smtClean="0"/>
              <a:t>: questo è determinato dalla posizione del punto rispetto ai tessuti sottostanti. Ci sono tre angoli in generale dell’ago relativi alla superficie cutanea. </a:t>
            </a:r>
            <a:r>
              <a:rPr lang="it-IT" b="1" baseline="0" dirty="0" smtClean="0"/>
              <a:t>Inserzione perpendicolare</a:t>
            </a:r>
            <a:r>
              <a:rPr lang="it-IT" baseline="0" dirty="0" smtClean="0"/>
              <a:t>: è spesso usata per zone dove la muscolatura è abbondante. </a:t>
            </a:r>
            <a:r>
              <a:rPr lang="it-IT" b="1" baseline="0" dirty="0" smtClean="0"/>
              <a:t>Inserzione inclinata</a:t>
            </a:r>
            <a:r>
              <a:rPr lang="it-IT" baseline="0" dirty="0" smtClean="0"/>
              <a:t>: questo angolo ha un’ampia applicabilità per le zone più sottili del corpo, o quando si voglia muovere il Qi in una particolare direzione</a:t>
            </a:r>
            <a:r>
              <a:rPr lang="it-IT" b="1" baseline="0" dirty="0" smtClean="0"/>
              <a:t>. Inserzione trasversa</a:t>
            </a:r>
            <a:r>
              <a:rPr lang="it-IT" baseline="0" dirty="0" smtClean="0"/>
              <a:t>: questo angolo è usato più comunemente nelle aree con una muscolatura sottostante molto sottile, ad esempio il capo, e per unire più punti con un solo ago.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57</a:t>
            </a:fld>
            <a:endParaRPr lang="it-IT"/>
          </a:p>
        </p:txBody>
      </p:sp>
    </p:spTree>
    <p:extLst>
      <p:ext uri="{BB962C8B-B14F-4D97-AF65-F5344CB8AC3E}">
        <p14:creationId xmlns:p14="http://schemas.microsoft.com/office/powerpoint/2010/main" val="193737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baseline="0" dirty="0" smtClean="0"/>
              <a:t>Profondità</a:t>
            </a:r>
            <a:r>
              <a:rPr lang="it-IT" baseline="0" dirty="0" smtClean="0"/>
              <a:t>: Per esempio quando St7/</a:t>
            </a:r>
            <a:r>
              <a:rPr lang="it-IT" baseline="0" dirty="0" err="1" smtClean="0"/>
              <a:t>xianguan</a:t>
            </a:r>
            <a:r>
              <a:rPr lang="it-IT" baseline="0" dirty="0" smtClean="0"/>
              <a:t> è usato per trattare la paralisi facciale, l’ago è infisso sotto la cute in modo </a:t>
            </a:r>
            <a:r>
              <a:rPr lang="it-IT" baseline="0" dirty="0" err="1" smtClean="0"/>
              <a:t>trasfissiante</a:t>
            </a:r>
            <a:r>
              <a:rPr lang="it-IT" baseline="0" dirty="0" smtClean="0"/>
              <a:t> per 2-2,5 cun fino ad arrivare a St6/</a:t>
            </a:r>
            <a:r>
              <a:rPr lang="it-IT" baseline="0" dirty="0" err="1" smtClean="0"/>
              <a:t>jiache</a:t>
            </a:r>
            <a:r>
              <a:rPr lang="it-IT" baseline="0" dirty="0" smtClean="0"/>
              <a:t>. </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58</a:t>
            </a:fld>
            <a:endParaRPr lang="it-IT"/>
          </a:p>
        </p:txBody>
      </p:sp>
    </p:spTree>
    <p:extLst>
      <p:ext uri="{BB962C8B-B14F-4D97-AF65-F5344CB8AC3E}">
        <p14:creationId xmlns:p14="http://schemas.microsoft.com/office/powerpoint/2010/main" val="193737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baseline="0" dirty="0" smtClean="0"/>
              <a:t>Profondità: </a:t>
            </a:r>
            <a:r>
              <a:rPr lang="it-IT" baseline="0" dirty="0" smtClean="0"/>
              <a:t>un’appropriata profondità di inserzione varia in accordo con l’area del corpo da trattare, il fisico del paziente, e la natura della malattia. </a:t>
            </a:r>
            <a:r>
              <a:rPr lang="it-IT" b="1" baseline="0" dirty="0" smtClean="0"/>
              <a:t>Nel cap. 50 del </a:t>
            </a:r>
            <a:r>
              <a:rPr lang="it-IT" b="1" i="1" baseline="0" dirty="0" smtClean="0"/>
              <a:t>Su Wen </a:t>
            </a:r>
            <a:r>
              <a:rPr lang="it-IT" b="1" baseline="0" dirty="0" smtClean="0"/>
              <a:t>si dice</a:t>
            </a:r>
            <a:r>
              <a:rPr lang="it-IT" baseline="0" dirty="0" smtClean="0"/>
              <a:t>: “[Il livello della] malattia è sia variabile sia diversamente profondo e [la profondità dell’] inserzione è sia superficiale che profonda. Ognuno assume il suo posto appropriato senza oltrepassare la strada giusta”. È usuale che la profondità dell’inserzione vari in rapporto alla malattia in trattamento. Per esempio quando St7/</a:t>
            </a:r>
            <a:r>
              <a:rPr lang="it-IT" baseline="0" dirty="0" err="1" smtClean="0"/>
              <a:t>xianguan</a:t>
            </a:r>
            <a:r>
              <a:rPr lang="it-IT" baseline="0" dirty="0" smtClean="0"/>
              <a:t> è usato per trattare la paralisi facciale, l’ago è infisso sotto la cute in modo </a:t>
            </a:r>
            <a:r>
              <a:rPr lang="it-IT" baseline="0" dirty="0" err="1" smtClean="0"/>
              <a:t>trasfissiante</a:t>
            </a:r>
            <a:r>
              <a:rPr lang="it-IT" baseline="0" dirty="0" smtClean="0"/>
              <a:t> per 2-2,5 cun fino ad arrivare a St6/</a:t>
            </a:r>
            <a:r>
              <a:rPr lang="it-IT" baseline="0" dirty="0" err="1" smtClean="0"/>
              <a:t>jiache</a:t>
            </a:r>
            <a:r>
              <a:rPr lang="it-IT" baseline="0" dirty="0" smtClean="0"/>
              <a:t>. Quando è usato per trattare patologie dell’ATM, è raccomandata un’infissione angolata, prima anteriormente e poi posteriormente per 0,5-0,7 cun. Ancora per trattare la nevralgia del trigemino si utilizzerà un’inserzione dritta per 1,5-2 cun di profondità. Inoltre è normale che più profonda è l’inserzione più forte è la sensazione di puntura. Pertanto l’inserzione profonda non è raccomandata nei pazienti deboli o in quelli tendenti allo svenimento. È inoltre necessario essere estremamente cauti quando si inseriscono gli aghi nelle zone di organi interni importanti. Comunque sia, bisogna conoscere nei dettagli ogni punto, le tecniche di inserzione specifiche, l’anatomia, i pericoli eventuali del singolo punto.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59</a:t>
            </a:fld>
            <a:endParaRPr lang="it-IT"/>
          </a:p>
        </p:txBody>
      </p:sp>
    </p:spTree>
    <p:extLst>
      <p:ext uri="{BB962C8B-B14F-4D97-AF65-F5344CB8AC3E}">
        <p14:creationId xmlns:p14="http://schemas.microsoft.com/office/powerpoint/2010/main" val="193737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Esiste un metodo manipolativo degli aghi preconizzato dagli autori orientali, particolarmente da Chen KAI YAN, che considerano </a:t>
            </a:r>
            <a:r>
              <a:rPr lang="it-IT" sz="1200" b="1" kern="1200" dirty="0" smtClean="0">
                <a:solidFill>
                  <a:schemeClr val="tx1"/>
                </a:solidFill>
                <a:effectLst/>
                <a:latin typeface="+mn-lt"/>
                <a:ea typeface="+mn-ea"/>
                <a:cs typeface="+mn-cs"/>
              </a:rPr>
              <a:t>i tre piani </a:t>
            </a:r>
            <a:r>
              <a:rPr lang="it-IT" sz="1200" kern="1200" dirty="0" smtClean="0">
                <a:solidFill>
                  <a:schemeClr val="tx1"/>
                </a:solidFill>
                <a:effectLst/>
                <a:latin typeface="+mn-lt"/>
                <a:ea typeface="+mn-ea"/>
                <a:cs typeface="+mn-cs"/>
              </a:rPr>
              <a:t>del punto come fossero quelli dell'universo (Cielo-Terra-Uomo). </a:t>
            </a:r>
          </a:p>
          <a:p>
            <a:r>
              <a:rPr lang="it-IT" sz="1200" kern="1200" dirty="0" smtClean="0">
                <a:solidFill>
                  <a:schemeClr val="tx1"/>
                </a:solidFill>
                <a:effectLst/>
                <a:latin typeface="+mn-lt"/>
                <a:ea typeface="+mn-ea"/>
                <a:cs typeface="+mn-cs"/>
              </a:rPr>
              <a:t>L'azione impressa all'ago con dei movimenti ripetuti di approfondimento, estrazione o rotazione, con forza e frequenza appropriata sembra risuonare in modo efficace sulle strutture istologiche locali del punto, emettendo in tal modo dei codici o messaggi più "consistenti" verso il SNC. </a:t>
            </a: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60</a:t>
            </a:fld>
            <a:endParaRPr lang="it-IT"/>
          </a:p>
        </p:txBody>
      </p:sp>
    </p:spTree>
    <p:extLst>
      <p:ext uri="{BB962C8B-B14F-4D97-AF65-F5344CB8AC3E}">
        <p14:creationId xmlns:p14="http://schemas.microsoft.com/office/powerpoint/2010/main" val="288427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Agli originali aghi in pietra seguirono una successione di strumenti che rispecchiavano l’evoluzione della società e della tecnologia. </a:t>
            </a:r>
            <a:r>
              <a:rPr lang="it-IT" b="1" baseline="0" dirty="0" smtClean="0"/>
              <a:t>Aghi relativamente più sottili vennero ottenuti dall’osso </a:t>
            </a:r>
            <a:r>
              <a:rPr lang="it-IT" baseline="0" dirty="0" smtClean="0"/>
              <a:t>con l’utilizzo di strumenti in pietra. Questi vennero utilizzati sia per il cucito che per l’agopuntura. Ci furono anche in </a:t>
            </a:r>
            <a:r>
              <a:rPr lang="it-IT" b="1" baseline="0" dirty="0" smtClean="0"/>
              <a:t>bambù</a:t>
            </a:r>
            <a:r>
              <a:rPr lang="it-IT" baseline="0" dirty="0" smtClean="0"/>
              <a:t>. Una delle antiche forme del carattere </a:t>
            </a:r>
            <a:r>
              <a:rPr lang="it-IT" b="0" i="1" baseline="0" dirty="0" smtClean="0"/>
              <a:t>zhen</a:t>
            </a:r>
            <a:r>
              <a:rPr lang="it-IT" baseline="0" dirty="0" smtClean="0"/>
              <a:t> (ago) include il bambù, suggerendo il tipo di materiale da cui venivano creati. </a:t>
            </a:r>
            <a:r>
              <a:rPr lang="it-IT" b="1" baseline="0" dirty="0" smtClean="0"/>
              <a:t>Con la comparsa della ceramica, nella cultura Yang </a:t>
            </a:r>
            <a:r>
              <a:rPr lang="it-IT" b="1" baseline="0" dirty="0" err="1" smtClean="0"/>
              <a:t>Shao</a:t>
            </a:r>
            <a:r>
              <a:rPr lang="it-IT" b="1" baseline="0" dirty="0" smtClean="0"/>
              <a:t> </a:t>
            </a:r>
            <a:r>
              <a:rPr lang="it-IT" baseline="0" dirty="0" smtClean="0"/>
              <a:t>o delle Ceramiche Dipinte, del tardo periodo Neolitico, più o meno nel 2.000 a.C., vennero introdotti gli aghi di ceramica. </a:t>
            </a:r>
            <a:r>
              <a:rPr lang="it-IT" b="1" baseline="0" dirty="0" smtClean="0"/>
              <a:t>L’uso dell’ago metallico inizia nell’Era del Bronzo</a:t>
            </a:r>
            <a:r>
              <a:rPr lang="it-IT" baseline="0" dirty="0" smtClean="0"/>
              <a:t> (Dinastia </a:t>
            </a:r>
            <a:r>
              <a:rPr lang="it-IT" baseline="0" dirty="0" err="1" smtClean="0"/>
              <a:t>Shang</a:t>
            </a:r>
            <a:r>
              <a:rPr lang="it-IT" baseline="0" dirty="0" smtClean="0"/>
              <a:t>, 1.600 a.C.) e crebbe con la successiva introduzione del ferro. </a:t>
            </a:r>
            <a:r>
              <a:rPr lang="it-IT" b="1" baseline="0" dirty="0" smtClean="0"/>
              <a:t>Dal periodo degli Stati Combattenti (V secolo a.C.)</a:t>
            </a:r>
            <a:r>
              <a:rPr lang="it-IT" baseline="0" dirty="0" smtClean="0"/>
              <a:t>, gli avanzamenti nelle fatture metallurgiche, hanno reso possibile la fattura di aghi di acciaio, di qualità sottile e delicata.</a:t>
            </a:r>
            <a:r>
              <a:rPr lang="it-IT" b="0" baseline="0" dirty="0" smtClean="0"/>
              <a:t> I cosiddetti Nove Aghi descritti nel </a:t>
            </a:r>
            <a:r>
              <a:rPr lang="it-IT" sz="1200" b="0" kern="1200" dirty="0" smtClean="0">
                <a:solidFill>
                  <a:schemeClr val="tx1"/>
                </a:solidFill>
                <a:latin typeface="+mn-lt"/>
                <a:ea typeface="+mn-ea"/>
                <a:cs typeface="+mn-cs"/>
              </a:rPr>
              <a:t>Huangdi Neijing Suwen ed utilizzati dai</a:t>
            </a:r>
            <a:r>
              <a:rPr lang="it-IT" sz="1200" b="0" kern="1200" baseline="0" dirty="0" smtClean="0">
                <a:solidFill>
                  <a:schemeClr val="tx1"/>
                </a:solidFill>
                <a:latin typeface="+mn-lt"/>
                <a:ea typeface="+mn-ea"/>
                <a:cs typeface="+mn-cs"/>
              </a:rPr>
              <a:t> medici nei primi secoli a.C. possono dunque essere considerati uno sviluppo di quanto ebbe inizio nell’Era del Bronzo, proseguito poi nell’Era del Ferro. </a:t>
            </a:r>
            <a:r>
              <a:rPr lang="it-IT" sz="1200" kern="1200" baseline="0" dirty="0" smtClean="0">
                <a:solidFill>
                  <a:schemeClr val="tx1"/>
                </a:solidFill>
                <a:latin typeface="+mn-lt"/>
                <a:ea typeface="+mn-ea"/>
                <a:cs typeface="+mn-cs"/>
              </a:rPr>
              <a:t>Questo va contro la credenza popolare secondo la quale il leggendario sovrano Fu </a:t>
            </a:r>
            <a:r>
              <a:rPr lang="it-IT" sz="1200" kern="1200" baseline="0" dirty="0" err="1" smtClean="0">
                <a:solidFill>
                  <a:schemeClr val="tx1"/>
                </a:solidFill>
                <a:latin typeface="+mn-lt"/>
                <a:ea typeface="+mn-ea"/>
                <a:cs typeface="+mn-cs"/>
              </a:rPr>
              <a:t>Xi</a:t>
            </a:r>
            <a:r>
              <a:rPr lang="it-IT" sz="1200" kern="1200" baseline="0" dirty="0" smtClean="0">
                <a:solidFill>
                  <a:schemeClr val="tx1"/>
                </a:solidFill>
                <a:latin typeface="+mn-lt"/>
                <a:ea typeface="+mn-ea"/>
                <a:cs typeface="+mn-cs"/>
              </a:rPr>
              <a:t> creò i Nove Aghi, e l’Imperatore Giallo più tardi insegnò questo metodo. Si pensa infatti che Fu </a:t>
            </a:r>
            <a:r>
              <a:rPr lang="it-IT" sz="1200" kern="1200" baseline="0" dirty="0" err="1" smtClean="0">
                <a:solidFill>
                  <a:schemeClr val="tx1"/>
                </a:solidFill>
                <a:latin typeface="+mn-lt"/>
                <a:ea typeface="+mn-ea"/>
                <a:cs typeface="+mn-cs"/>
              </a:rPr>
              <a:t>Xi</a:t>
            </a:r>
            <a:r>
              <a:rPr lang="it-IT" sz="1200" kern="1200" baseline="0" dirty="0" smtClean="0">
                <a:solidFill>
                  <a:schemeClr val="tx1"/>
                </a:solidFill>
                <a:latin typeface="+mn-lt"/>
                <a:ea typeface="+mn-ea"/>
                <a:cs typeface="+mn-cs"/>
              </a:rPr>
              <a:t> sia vissuto nel tardo Paleolitico, e l’imperatore Giallo nel tardo Neolitico, entrambi prima dello sviluppo della metallurgia.</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a:t>
            </a:fld>
            <a:endParaRPr lang="it-IT"/>
          </a:p>
        </p:txBody>
      </p:sp>
    </p:spTree>
    <p:extLst>
      <p:ext uri="{BB962C8B-B14F-4D97-AF65-F5344CB8AC3E}">
        <p14:creationId xmlns:p14="http://schemas.microsoft.com/office/powerpoint/2010/main" val="2611468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Metodi principali: Sollevamento e spinta</a:t>
            </a:r>
            <a:r>
              <a:rPr lang="it-IT" dirty="0" smtClean="0"/>
              <a:t>: ci si riferisce</a:t>
            </a:r>
            <a:r>
              <a:rPr lang="it-IT" baseline="0" dirty="0" smtClean="0"/>
              <a:t> ad un movimento di sopra-sotto, premi-tira dell’ago una volta che è stato inserito nella cute. Quando la profondità alla quale la sensazione del punto è ottenuta (altrimenti detto quando il “Qi è arrivato”) l’ago è premuto e tirato generalmente non eccedendo oltre l’1,0-1,5 cm nel movimento verticale. Più è attivo questo movimento, più la stimolazione è forte. Attenzione a non estrarre completamente l’ago dalla cute quando lo si solleva. </a:t>
            </a:r>
            <a:r>
              <a:rPr lang="it-IT" b="1" baseline="0" dirty="0" smtClean="0"/>
              <a:t>Rotazione</a:t>
            </a:r>
            <a:r>
              <a:rPr lang="it-IT" baseline="0" dirty="0" smtClean="0"/>
              <a:t>: l’ago una volta inserito alla profondità desiderata va ruotato su se stesso. Non superare un arco di 360° altrimenti l’ago si annoda intorno alle fibre muscolari il che provoca dolore. Più l’arco è ampio, più è rapida la rotazione, più è forte la stimolazione. Questo metodo in genere si usa in combinazione con il precedente. </a:t>
            </a:r>
            <a:r>
              <a:rPr lang="it-IT" b="1" baseline="0" dirty="0" smtClean="0"/>
              <a:t>Trattenere l’ago</a:t>
            </a:r>
            <a:r>
              <a:rPr lang="it-IT" baseline="0" dirty="0" smtClean="0"/>
              <a:t>: dopo che l’ago è stato inserito e manipolato nel modo detto sopra, è spesso mantenuto in sede ovunque da pochi minuti fino a una, due ore, in funzione delle condizioni. Ogni tanto (in genere più o meno ogni cinque minuti) viene manipolato allo scopo di mantenere la sensazione dell’ago. Negli ultimi anni le tecniche di ‘puntura rapida’ si sono largamente diffuse, per cui un ago viene manipolato per cinque minuti o anche meno con notevole intensità e quindi subito estratto. Comunque quando il dolore è particolarmente resistente, o in aggiunta a metodi richiedenti manipolazioni ripetute, l’ago viene lasciato in sede per un certo periodo di tempo. La durata di un singolo trattamento varia in funzione della condizione, del metodo usato e delle preferenze del medico.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61</a:t>
            </a:fld>
            <a:endParaRPr lang="it-IT"/>
          </a:p>
        </p:txBody>
      </p:sp>
    </p:spTree>
    <p:extLst>
      <p:ext uri="{BB962C8B-B14F-4D97-AF65-F5344CB8AC3E}">
        <p14:creationId xmlns:p14="http://schemas.microsoft.com/office/powerpoint/2010/main" val="23003193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baseline="0" dirty="0" smtClean="0"/>
              <a:t>Metodi di stimolazione supplementari</a:t>
            </a:r>
            <a:r>
              <a:rPr lang="it-IT" baseline="0" dirty="0" smtClean="0"/>
              <a:t>: esistono molti modi per stimolare gli aghi. Tratteremo quelli tradizionali in un capitolo a parte. In questa sezione trattiamo quelli maggiormente diffusi. </a:t>
            </a:r>
            <a:r>
              <a:rPr lang="it-IT" b="1" baseline="0" dirty="0" smtClean="0"/>
              <a:t>Seguire</a:t>
            </a:r>
            <a:r>
              <a:rPr lang="it-IT" baseline="0" dirty="0" smtClean="0"/>
              <a:t>: questo metodo è suggerito allorquando il paziente dopo l’inserzione dell’ago non avverte la caratteristica sensazione di arrivo del Qi. È stata per la prima volta menzionata nel Classico della Dinastia Ming </a:t>
            </a:r>
            <a:r>
              <a:rPr lang="it-IT" i="1" baseline="0" dirty="0" smtClean="0"/>
              <a:t>Grande Compendio di Agopuntura e Moxibustione</a:t>
            </a:r>
            <a:r>
              <a:rPr lang="it-IT" baseline="0" dirty="0" smtClean="0"/>
              <a:t>. Dopo aver effettuato dei sondaggi esplorativi sulla superficie cutanea, l’ago viene estratto fino alla superficie cutanea e successivamente reinserito con un angolo differente. Questo presume che l’agopuntore sia certo della giusta localizzazione del punto. In seguito, usando le dita, il medico preme leggermente sulla cute, ‘seguendo’ in lunghezza il percorso del canale, sia in alto che in basso. L’obiettivo è incoraggiare il movimento del Qi attraverso il canale e facilitare la sua sensazione in quel punto. </a:t>
            </a:r>
            <a:r>
              <a:rPr lang="it-IT" b="1" i="0" baseline="0" dirty="0" smtClean="0"/>
              <a:t>Pizzicare</a:t>
            </a:r>
            <a:r>
              <a:rPr lang="it-IT" baseline="0" dirty="0" smtClean="0"/>
              <a:t>: questo metodo è indicato quando c’è un ritardo nella sensazione del Qi. Con l’ago in sede il medico usa l’indice per pizzicare delicatamente il manico dell’ago causando delle oscillazioni in modo da rinforzare la stimolazione in basso. </a:t>
            </a:r>
            <a:r>
              <a:rPr lang="it-IT" b="1" baseline="0" dirty="0" smtClean="0"/>
              <a:t>Grattare</a:t>
            </a:r>
            <a:r>
              <a:rPr lang="it-IT" baseline="0" dirty="0" smtClean="0"/>
              <a:t>: con l’ago in sede, il pollice e l’indice della mano sinistra supportano il corpo dell’ago, il pollice destro è posto sulla punta del manico per trattenerlo. Poi usando l’indice o il medio della mano destra, il manico viene grattato, creando una vibrazione attraverso l’ago. Questa tecnica rinforza o diffonde la sensazione del Qi. </a:t>
            </a:r>
            <a:r>
              <a:rPr lang="it-IT" b="1" baseline="0" dirty="0" smtClean="0"/>
              <a:t>Scuotere</a:t>
            </a:r>
            <a:r>
              <a:rPr lang="it-IT" baseline="0" dirty="0" smtClean="0"/>
              <a:t>: questa tecnica aiuta a ‘muovere il Qi’. Se l’ago viene scosso all’indietro quando è dritto, la sensazione è rafforzata. Se il corpo dell’ago viene tirato in una direzione e scosso (senza ovviamente piegarlo facendogli perdere la forma) la conduzione della sensazione del Qi in basso è facilitata. </a:t>
            </a:r>
            <a:r>
              <a:rPr lang="it-IT" b="1" baseline="0" dirty="0" smtClean="0"/>
              <a:t>Volare</a:t>
            </a:r>
            <a:r>
              <a:rPr lang="it-IT" baseline="0" dirty="0" smtClean="0"/>
              <a:t>: è una combinazione di due movimenti. Il primo è il metodo di rotazione basilare che usa indice e pollice, con un’ampiezza relativamente larga. Il secondo è quello di rilasciare l’ago in modo che si creino vibrazioni. L’ago viene ruotato due, tre volte e in seguito rilasciato, in rapida successione, poi ruotato e rilasciato nuovamente. </a:t>
            </a:r>
            <a:r>
              <a:rPr lang="it-IT" b="1" baseline="0" dirty="0" smtClean="0"/>
              <a:t>Tremare</a:t>
            </a:r>
            <a:r>
              <a:rPr lang="it-IT" baseline="0" dirty="0" smtClean="0"/>
              <a:t>: l’ago è rapidamente estratto e affondato, va solo con movimenti verticali, mentre la mano dell’agopuntore, e di conseguenza l’ago che è fra le sue dita, trema. Questo metodo rinforza la sensazione di Qi.</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62</a:t>
            </a:fld>
            <a:endParaRPr lang="it-IT"/>
          </a:p>
        </p:txBody>
      </p:sp>
    </p:spTree>
    <p:extLst>
      <p:ext uri="{BB962C8B-B14F-4D97-AF65-F5344CB8AC3E}">
        <p14:creationId xmlns:p14="http://schemas.microsoft.com/office/powerpoint/2010/main" val="2300319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Esiste un metodo manipolativo degli aghi preconizzato dagli autori orientali, particolarmente da Chen </a:t>
            </a:r>
            <a:r>
              <a:rPr lang="it-IT" sz="1200" b="1" kern="1200" dirty="0" smtClean="0">
                <a:solidFill>
                  <a:schemeClr val="tx1"/>
                </a:solidFill>
                <a:effectLst/>
                <a:latin typeface="+mn-lt"/>
                <a:ea typeface="+mn-ea"/>
                <a:cs typeface="+mn-cs"/>
              </a:rPr>
              <a:t>KAI YAN</a:t>
            </a:r>
            <a:r>
              <a:rPr lang="it-IT" sz="1200" kern="1200" dirty="0" smtClean="0">
                <a:solidFill>
                  <a:schemeClr val="tx1"/>
                </a:solidFill>
                <a:effectLst/>
                <a:latin typeface="+mn-lt"/>
                <a:ea typeface="+mn-ea"/>
                <a:cs typeface="+mn-cs"/>
              </a:rPr>
              <a:t>, che considerano i tre piani del punto come fossero quelli dell'universo (Cielo-Terra-Uomo). </a:t>
            </a:r>
          </a:p>
          <a:p>
            <a:r>
              <a:rPr lang="it-IT" sz="1200" kern="1200" dirty="0" smtClean="0">
                <a:solidFill>
                  <a:schemeClr val="tx1"/>
                </a:solidFill>
                <a:effectLst/>
                <a:latin typeface="+mn-lt"/>
                <a:ea typeface="+mn-ea"/>
                <a:cs typeface="+mn-cs"/>
              </a:rPr>
              <a:t>L'azione impressa all'ago con dei movimenti ripetuti di approfondimento, estrazione o rotazione, con forza e frequenza appropriata sembra risuonare in modo efficace sulle strutture istologiche locali del punto, emettendo in tal modo dei codici o messaggi più "consistenti" verso il SNC.</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Considerando i tre piani di un punto, l'ago sarà inserito in </a:t>
            </a:r>
            <a:r>
              <a:rPr lang="it-IT" sz="1200" b="1" kern="1200" dirty="0" smtClean="0">
                <a:solidFill>
                  <a:schemeClr val="tx1"/>
                </a:solidFill>
                <a:effectLst/>
                <a:latin typeface="+mn-lt"/>
                <a:ea typeface="+mn-ea"/>
                <a:cs typeface="+mn-cs"/>
              </a:rPr>
              <a:t>tonificazione</a:t>
            </a:r>
            <a:r>
              <a:rPr lang="it-IT" sz="1200" kern="1200" dirty="0" smtClean="0">
                <a:solidFill>
                  <a:schemeClr val="tx1"/>
                </a:solidFill>
                <a:effectLst/>
                <a:latin typeface="+mn-lt"/>
                <a:ea typeface="+mn-ea"/>
                <a:cs typeface="+mn-cs"/>
              </a:rPr>
              <a:t>, nella maggior parte dei casi perpendicolarmente alla pelle, secondo le tre profondità.   Qui il movimento di entrata dell'ago è impresso con una certa forza, con piccole pause ad ogni livello e il movimento di estrazione sarà effettuato dolcemente, lentamente con un colpo. La progressione dell'ago dalla pelle dovrà iniziare dall'ottenimento del De Qi. </a:t>
            </a:r>
          </a:p>
          <a:p>
            <a:r>
              <a:rPr lang="it-IT" sz="1200" kern="1200" dirty="0" smtClean="0">
                <a:solidFill>
                  <a:schemeClr val="tx1"/>
                </a:solidFill>
                <a:effectLst/>
                <a:latin typeface="+mn-lt"/>
                <a:ea typeface="+mn-ea"/>
                <a:cs typeface="+mn-cs"/>
              </a:rPr>
              <a:t>Per la </a:t>
            </a:r>
            <a:r>
              <a:rPr lang="it-IT" sz="1200" b="1" kern="1200" dirty="0" smtClean="0">
                <a:solidFill>
                  <a:schemeClr val="tx1"/>
                </a:solidFill>
                <a:effectLst/>
                <a:latin typeface="+mn-lt"/>
                <a:ea typeface="+mn-ea"/>
                <a:cs typeface="+mn-cs"/>
              </a:rPr>
              <a:t>dispersione</a:t>
            </a:r>
            <a:r>
              <a:rPr lang="it-IT" sz="1200" kern="1200" dirty="0" smtClean="0">
                <a:solidFill>
                  <a:schemeClr val="tx1"/>
                </a:solidFill>
                <a:effectLst/>
                <a:latin typeface="+mn-lt"/>
                <a:ea typeface="+mn-ea"/>
                <a:cs typeface="+mn-cs"/>
              </a:rPr>
              <a:t> l'ago è introdotto lentamente, direttamente alla terra fino alla sensazione di De Qi, quando esso sarà ritirato in tre stadi a scatti con forza.</a:t>
            </a:r>
          </a:p>
          <a:p>
            <a:r>
              <a:rPr lang="it-IT" sz="1200" kern="1200" dirty="0" smtClean="0">
                <a:solidFill>
                  <a:schemeClr val="tx1"/>
                </a:solidFill>
                <a:effectLst/>
                <a:latin typeface="+mn-lt"/>
                <a:ea typeface="+mn-ea"/>
                <a:cs typeface="+mn-cs"/>
              </a:rPr>
              <a:t>Nell'</a:t>
            </a:r>
            <a:r>
              <a:rPr lang="it-IT" sz="1200" b="1" kern="1200" dirty="0" smtClean="0">
                <a:solidFill>
                  <a:schemeClr val="tx1"/>
                </a:solidFill>
                <a:effectLst/>
                <a:latin typeface="+mn-lt"/>
                <a:ea typeface="+mn-ea"/>
                <a:cs typeface="+mn-cs"/>
              </a:rPr>
              <a:t>armonizzazione</a:t>
            </a:r>
            <a:r>
              <a:rPr lang="it-IT" sz="1200" kern="1200" dirty="0" smtClean="0">
                <a:solidFill>
                  <a:schemeClr val="tx1"/>
                </a:solidFill>
                <a:effectLst/>
                <a:latin typeface="+mn-lt"/>
                <a:ea typeface="+mn-ea"/>
                <a:cs typeface="+mn-cs"/>
              </a:rPr>
              <a:t>, con la stessa forza d'intensità media, l'ago è infisso nella pelle in tre stadi e ritirato allo stesso modo. </a:t>
            </a:r>
          </a:p>
          <a:p>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63</a:t>
            </a:fld>
            <a:endParaRPr lang="it-IT"/>
          </a:p>
        </p:txBody>
      </p:sp>
    </p:spTree>
    <p:extLst>
      <p:ext uri="{BB962C8B-B14F-4D97-AF65-F5344CB8AC3E}">
        <p14:creationId xmlns:p14="http://schemas.microsoft.com/office/powerpoint/2010/main" val="2992871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Quello che ci giunge a questo proposito</a:t>
            </a:r>
            <a:r>
              <a:rPr lang="it-IT" baseline="0" dirty="0" smtClean="0"/>
              <a:t> dall’antichità è a volte contraddittorio e di difficile interpretazione e realizzazione. Partendo dal presupposto che in quel 20% dei casi in cui l’armonizzazione non è indicata perché presente una chiara situazione di eccesso o di vuoto, è necessario utilizzare una tecnica nettamente spostata ad un fine o all’altro opposto. Riguardo al discorso dell’entrata e dell’uscita in tempi vari, partendo dall’assunto che la tonificazione richiede una sensazione leggera, mentre la dispersione richiede una sensazione più vivace, viene proposto questo metodo: per produrre una sensazione leggera si entra velocemente e in tre, mentre al fine di non far fuoriuscire il Qi/Sangue, si esce rapidamente in due tempi. Il contrario avverrà nella dispersione lì dove l’obiettivo è disperdere il QI e quindi dare al paziente una sensazione forte.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64</a:t>
            </a:fld>
            <a:endParaRPr lang="it-IT"/>
          </a:p>
        </p:txBody>
      </p:sp>
    </p:spTree>
    <p:extLst>
      <p:ext uri="{BB962C8B-B14F-4D97-AF65-F5344CB8AC3E}">
        <p14:creationId xmlns:p14="http://schemas.microsoft.com/office/powerpoint/2010/main" val="37043826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65</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Uno dei fondamenti su cui cui si basa la terapia con agopuntura è che la sensazione</a:t>
            </a:r>
            <a:r>
              <a:rPr lang="it-IT" baseline="0" dirty="0" smtClean="0"/>
              <a:t> prodotta dall’ago in uno specifico punto, descritta variamente come </a:t>
            </a:r>
            <a:r>
              <a:rPr lang="it-IT" b="1" baseline="0" dirty="0" smtClean="0"/>
              <a:t>(segni soggettivi)</a:t>
            </a:r>
            <a:r>
              <a:rPr lang="it-IT" baseline="0" dirty="0" smtClean="0"/>
              <a:t> fastidio, indolenzimento, torpore, pesantezza, distensione, gonfiore è necessaria per un trattamento efficace. </a:t>
            </a:r>
            <a:r>
              <a:rPr lang="it-IT" b="1" baseline="0" dirty="0" smtClean="0"/>
              <a:t>Quando questa sensazione è percepita dal paziente, si dice che ‘il Qi è ottenuto o arrivato’</a:t>
            </a:r>
            <a:r>
              <a:rPr lang="it-IT" baseline="0" dirty="0" smtClean="0"/>
              <a:t>.</a:t>
            </a:r>
          </a:p>
          <a:p>
            <a:r>
              <a:rPr lang="it-IT" baseline="0" dirty="0" smtClean="0"/>
              <a:t>L’importanza di ottenere il Qi è stata stressata fin dai tempi antichi. </a:t>
            </a:r>
            <a:r>
              <a:rPr lang="it-IT" b="1" baseline="0" dirty="0" smtClean="0"/>
              <a:t>Nel cap. 1 del </a:t>
            </a:r>
            <a:r>
              <a:rPr lang="it-IT" b="1" i="1" baseline="0" dirty="0" smtClean="0"/>
              <a:t>Ling Shu </a:t>
            </a:r>
            <a:r>
              <a:rPr lang="it-IT" b="1" baseline="0" dirty="0" smtClean="0"/>
              <a:t>è scritto</a:t>
            </a:r>
            <a:r>
              <a:rPr lang="it-IT" baseline="0" dirty="0" smtClean="0"/>
              <a:t>: “Se dopo l’infissione il Qi non arriva, usa i metodi di manipolazione necessari [ad ottenerlo]. Se dopo l’infissione il Qi arriva, rimuovi l’ago”. Sebbene non confortevole, non va confuso con il dolore che provoca l’infissione dell’ago attraverso la cute, o con quello che spesso accompagna le iniezioni. La sensazione differisce da persona a persona ed è influenzata dalle condizioni del paziente e dalla localizzazione anatomica del punto. Un soggetto debole risponderà di meno di uno più robusto. Un punto di una zona superficiale come può essere il viso può dare più una sensazione di distensione contrariamente ad una zona di un muscolo profondo che dà di più una sensazione di fastidio/dolore.</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66</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Ci sono segni utili che aiutano l’agopuntore a determinare l’avvenuto arrivo del Qi. Queste manifestazioni </a:t>
            </a:r>
            <a:r>
              <a:rPr lang="it-IT" b="1" baseline="0" dirty="0" smtClean="0"/>
              <a:t>obiettive</a:t>
            </a:r>
            <a:r>
              <a:rPr lang="it-IT" baseline="0" dirty="0" smtClean="0"/>
              <a:t> possono essere più affidabili del responso soggettivo del paziente che può essere ipersensibile agli aghi in generale e solo troppo desiderosi di gridare “lo sento!” appena l’ago viene infisso. Frequentemente </a:t>
            </a:r>
            <a:r>
              <a:rPr lang="it-IT" b="1" baseline="0" dirty="0" smtClean="0"/>
              <a:t>le fibre muscolari rispondono ad una stimolazione efficace serrandosi </a:t>
            </a:r>
            <a:r>
              <a:rPr lang="it-IT" baseline="0" dirty="0" smtClean="0"/>
              <a:t>attorno al corpo dell’ago e riducendone i movimenti. L’</a:t>
            </a:r>
            <a:r>
              <a:rPr lang="it-IT" i="1" baseline="0" dirty="0" smtClean="0"/>
              <a:t>Ode</a:t>
            </a:r>
            <a:r>
              <a:rPr lang="it-IT" baseline="0" dirty="0" smtClean="0"/>
              <a:t> </a:t>
            </a:r>
            <a:r>
              <a:rPr lang="it-IT" i="1" baseline="0" dirty="0" smtClean="0"/>
              <a:t>per Chiarire il Mistero </a:t>
            </a:r>
            <a:r>
              <a:rPr lang="it-IT" i="0" baseline="0" dirty="0" smtClean="0"/>
              <a:t>compara questa sensazione a quella che si ha nella canna da pesca quando il pesce ha abboccato. Al contrario, se l’ago non offre resistenza, come se esso fosse in una zona cava, o nel burro, è improbabile che il punto sia stato trovato. Questo è meno valido sul viso dove la muscolatura è sottile. </a:t>
            </a:r>
            <a:r>
              <a:rPr lang="it-IT" b="1" i="0" baseline="0" dirty="0" smtClean="0"/>
              <a:t>Una colorazione rossa </a:t>
            </a:r>
            <a:r>
              <a:rPr lang="it-IT" i="0" baseline="0" dirty="0" smtClean="0"/>
              <a:t>della pelle simile a quella intorno alla puntura della zanzara è un’altra indicazione positiva, sebbene richieda un po’ di tempo dopo la puntura per manifestarsi.</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67</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0" baseline="0" dirty="0" smtClean="0"/>
              <a:t>Se non ci sono risposte, come nessuna sensazione di puntura, è difficile che l’applicazione abbia efficacia. Trattando condizioni quali l’emiplegia, o quando il paziente è estremamente debole per una lunga malattia, queste regole non sono applicabili. D’altra parte, quando il paziente risponde immediatamente dopo l’inserzione dell’ago, la probabilità di una risposta favorevole risulta incrementata. </a:t>
            </a:r>
            <a:r>
              <a:rPr lang="it-IT" b="1" i="0" baseline="0" dirty="0" smtClean="0"/>
              <a:t>“Quando il Qi arriva, il trattamento è efficace”, </a:t>
            </a:r>
            <a:r>
              <a:rPr lang="it-IT" b="1" i="1" baseline="0" dirty="0" smtClean="0"/>
              <a:t>Ling Shu</a:t>
            </a:r>
            <a:r>
              <a:rPr lang="it-IT" b="1" i="0" baseline="0" dirty="0" smtClean="0"/>
              <a:t>, cap. 1.</a:t>
            </a:r>
            <a:endParaRPr lang="it-IT" b="1"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72</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0" baseline="0" dirty="0" smtClean="0"/>
              <a:t>Non riuscendo a suscitare tale reazione all'inizio, il medico deve riconsiderare la </a:t>
            </a:r>
            <a:r>
              <a:rPr lang="it-IT" b="1" i="0" baseline="0" dirty="0" smtClean="0"/>
              <a:t>localizzazione</a:t>
            </a:r>
            <a:r>
              <a:rPr lang="it-IT" i="0" baseline="0" dirty="0" smtClean="0"/>
              <a:t>, la profondità e l’angolo della puntura, o ricorrere ad uno dei </a:t>
            </a:r>
            <a:r>
              <a:rPr lang="it-IT" b="1" i="0" baseline="0" dirty="0" smtClean="0"/>
              <a:t>metodi descritti sopra</a:t>
            </a:r>
            <a:r>
              <a:rPr lang="it-IT" i="0" baseline="0" dirty="0" smtClean="0"/>
              <a:t>. </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73</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baseline="0" dirty="0" smtClean="0"/>
              <a:t>‘Muovere il Qi</a:t>
            </a:r>
            <a:r>
              <a:rPr lang="it-IT" b="1" i="0" baseline="0" dirty="0" smtClean="0"/>
              <a:t>’ </a:t>
            </a:r>
            <a:r>
              <a:rPr lang="it-IT" i="0" baseline="0" dirty="0" smtClean="0"/>
              <a:t>vuol dire condurre la sensazione della puntura dalla zona locale fino a siti distanti da essa nel corpo. Nel </a:t>
            </a:r>
            <a:r>
              <a:rPr lang="it-IT" i="1" baseline="0" dirty="0" smtClean="0"/>
              <a:t>Grande Compendio di Agopuntura e Moxibustione</a:t>
            </a:r>
            <a:r>
              <a:rPr lang="it-IT" i="0" baseline="0" dirty="0" smtClean="0"/>
              <a:t> si dice che quando si usano punti distanti è necessario che la sensazione del Qi raggiunga l’area malata. La via attraverso la quale la sensazione della puntura è condotta è il sistema della rete dei canali. ‘Muovere il Qi’ è più di una descrizione ipotetica. Il paziente può effettivamente percepire la conduzione di stimoli locali in una zona distante del corpo. La sensazione che dà l’ago può anche essere controllata dall’angolo e dalla direzione dell’inserzione, dall’inclinazione dell’ago lungo il canale in direzione della malattia, o premendo simultaneamente con il pollice sul lato del punto in direzione della malattia chiudendo in tal modo la conduzione nella direzione opposta. Dopo che la sensazione di Qi si sente muoversi, può essere potenziata aumentando la stimolazione dell’ago.</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74</a:t>
            </a:fld>
            <a:endParaRPr lang="it-IT"/>
          </a:p>
        </p:txBody>
      </p:sp>
    </p:spTree>
    <p:extLst>
      <p:ext uri="{BB962C8B-B14F-4D97-AF65-F5344CB8AC3E}">
        <p14:creationId xmlns:p14="http://schemas.microsoft.com/office/powerpoint/2010/main" val="114857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200" b="1" kern="1200" baseline="0" dirty="0" smtClean="0">
                <a:solidFill>
                  <a:schemeClr val="tx1"/>
                </a:solidFill>
                <a:latin typeface="+mn-lt"/>
                <a:ea typeface="+mn-ea"/>
                <a:cs typeface="+mn-cs"/>
              </a:rPr>
              <a:t>A partire dal V secolo in poi apparvero aghi in oro, argento e leghe metalliche</a:t>
            </a:r>
            <a:r>
              <a:rPr lang="it-IT" sz="1200" kern="1200" baseline="0" dirty="0" smtClean="0">
                <a:solidFill>
                  <a:schemeClr val="tx1"/>
                </a:solidFill>
                <a:latin typeface="+mn-lt"/>
                <a:ea typeface="+mn-ea"/>
                <a:cs typeface="+mn-cs"/>
              </a:rPr>
              <a:t>. Durante la recente Rivoluzione Culturale in Cina, sono stati scoperti un certo numero di aghi durante </a:t>
            </a:r>
            <a:r>
              <a:rPr lang="it-IT" sz="1200" b="1" kern="1200" baseline="0" dirty="0" smtClean="0">
                <a:solidFill>
                  <a:schemeClr val="tx1"/>
                </a:solidFill>
                <a:latin typeface="+mn-lt"/>
                <a:ea typeface="+mn-ea"/>
                <a:cs typeface="+mn-cs"/>
              </a:rPr>
              <a:t>gli scavi </a:t>
            </a:r>
            <a:r>
              <a:rPr lang="it-IT" sz="1200" kern="1200" baseline="0" dirty="0" smtClean="0">
                <a:solidFill>
                  <a:schemeClr val="tx1"/>
                </a:solidFill>
                <a:latin typeface="+mn-lt"/>
                <a:ea typeface="+mn-ea"/>
                <a:cs typeface="+mn-cs"/>
              </a:rPr>
              <a:t>di un’antica tomba nella </a:t>
            </a:r>
            <a:r>
              <a:rPr lang="it-IT" sz="1200" b="1" kern="1200" baseline="0" dirty="0" smtClean="0">
                <a:solidFill>
                  <a:schemeClr val="tx1"/>
                </a:solidFill>
                <a:latin typeface="+mn-lt"/>
                <a:ea typeface="+mn-ea"/>
                <a:cs typeface="+mn-cs"/>
              </a:rPr>
              <a:t>provincia </a:t>
            </a:r>
            <a:r>
              <a:rPr lang="it-IT" sz="1200" b="1" kern="1200" baseline="0" dirty="0" err="1" smtClean="0">
                <a:solidFill>
                  <a:schemeClr val="tx1"/>
                </a:solidFill>
                <a:latin typeface="+mn-lt"/>
                <a:ea typeface="+mn-ea"/>
                <a:cs typeface="+mn-cs"/>
              </a:rPr>
              <a:t>Hebei</a:t>
            </a:r>
            <a:r>
              <a:rPr lang="it-IT" sz="1200" b="1"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risalenti alla Dinastia Han dell’Ovest (200 a.C.- 8 d.C.). Fra gli aghi c’erano molti campioni d’oro e d’argento simili nel modello ad alcuni dei Nove Aghi. Questo ritrovamento è la dimostrazione che questi metalli erano usati nella manifattura degli aghi già 2.000 anni fa. </a:t>
            </a:r>
            <a:r>
              <a:rPr lang="it-IT" sz="1200" b="1" kern="1200" baseline="0" dirty="0" smtClean="0">
                <a:solidFill>
                  <a:schemeClr val="tx1"/>
                </a:solidFill>
                <a:latin typeface="+mn-lt"/>
                <a:ea typeface="+mn-ea"/>
                <a:cs typeface="+mn-cs"/>
              </a:rPr>
              <a:t>Attualmente</a:t>
            </a:r>
            <a:r>
              <a:rPr lang="it-IT" sz="1200" kern="1200" baseline="0" dirty="0" smtClean="0">
                <a:solidFill>
                  <a:schemeClr val="tx1"/>
                </a:solidFill>
                <a:latin typeface="+mn-lt"/>
                <a:ea typeface="+mn-ea"/>
                <a:cs typeface="+mn-cs"/>
              </a:rPr>
              <a:t> molti aghi di agopuntura sono fatti di </a:t>
            </a:r>
            <a:r>
              <a:rPr lang="it-IT" sz="1200" b="0" kern="1200" baseline="0" dirty="0" smtClean="0">
                <a:solidFill>
                  <a:schemeClr val="tx1"/>
                </a:solidFill>
                <a:latin typeface="+mn-lt"/>
                <a:ea typeface="+mn-ea"/>
                <a:cs typeface="+mn-cs"/>
              </a:rPr>
              <a:t>acciaio inossidabile</a:t>
            </a:r>
            <a:r>
              <a:rPr lang="it-IT" sz="1200" b="1"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che li rinforza ad un costo relativamente basso, il che lo rende preferibile ad altri metalli.</a:t>
            </a:r>
            <a:endParaRPr lang="it-IT" dirty="0" smtClean="0"/>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9</a:t>
            </a:fld>
            <a:endParaRPr lang="it-IT"/>
          </a:p>
        </p:txBody>
      </p:sp>
    </p:spTree>
    <p:extLst>
      <p:ext uri="{BB962C8B-B14F-4D97-AF65-F5344CB8AC3E}">
        <p14:creationId xmlns:p14="http://schemas.microsoft.com/office/powerpoint/2010/main" val="28954867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È molto importante determinare quanta stimolazione è richiesta</a:t>
            </a:r>
            <a:r>
              <a:rPr lang="it-IT" dirty="0" smtClean="0"/>
              <a:t>. In accordo con le regole della MTC</a:t>
            </a:r>
            <a:r>
              <a:rPr lang="it-IT" b="1" dirty="0" smtClean="0"/>
              <a:t>, il problema si esprime in termini di condizioni di Deficienza (o ipofunzione) ed Eccesso (o iperfunzione)</a:t>
            </a:r>
            <a:r>
              <a:rPr lang="it-IT" dirty="0" smtClean="0"/>
              <a:t>.</a:t>
            </a:r>
          </a:p>
          <a:p>
            <a:endParaRPr lang="it-IT" dirty="0" smtClean="0"/>
          </a:p>
          <a:p>
            <a:r>
              <a:rPr lang="it-IT" dirty="0" smtClean="0"/>
              <a:t>Le </a:t>
            </a:r>
            <a:r>
              <a:rPr lang="it-IT" b="0" dirty="0" smtClean="0"/>
              <a:t>condizioni di Deficienza vanno rinforzate o </a:t>
            </a:r>
            <a:r>
              <a:rPr lang="it-IT" b="0" dirty="0" err="1" smtClean="0"/>
              <a:t>supplementate</a:t>
            </a:r>
            <a:r>
              <a:rPr lang="it-IT" dirty="0" smtClean="0"/>
              <a:t>, mentre le condizioni di Eccesso sono drenate o ridotte.</a:t>
            </a:r>
            <a:r>
              <a:rPr lang="it-IT" baseline="0" dirty="0" smtClean="0"/>
              <a:t> </a:t>
            </a:r>
          </a:p>
          <a:p>
            <a:endParaRPr lang="it-IT" b="1" baseline="0" dirty="0" smtClean="0"/>
          </a:p>
          <a:p>
            <a:r>
              <a:rPr lang="it-IT" b="1" baseline="0" dirty="0" smtClean="0"/>
              <a:t>L</a:t>
            </a:r>
            <a:r>
              <a:rPr lang="it-IT" b="1" dirty="0" smtClean="0"/>
              <a:t>e condizioni di Vuoto vanno stimolate con leggerezza o scaldate</a:t>
            </a:r>
            <a:r>
              <a:rPr lang="it-IT" b="0" dirty="0" smtClean="0"/>
              <a:t>, </a:t>
            </a:r>
            <a:r>
              <a:rPr lang="it-IT" dirty="0" smtClean="0"/>
              <a:t>diversamente da quelle di Eccesso che vanno trattate con una stimolazione forte. </a:t>
            </a:r>
          </a:p>
          <a:p>
            <a:endParaRPr lang="it-IT" dirty="0" smtClean="0"/>
          </a:p>
          <a:p>
            <a:r>
              <a:rPr lang="it-IT" b="1" dirty="0" smtClean="0"/>
              <a:t>Molte condizioni che sono né di Pienezza né di Vuoto </a:t>
            </a:r>
            <a:r>
              <a:rPr lang="it-IT" dirty="0" smtClean="0"/>
              <a:t>vanno trattate con una stimolazione moderata.</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75</a:t>
            </a:fld>
            <a:endParaRPr lang="it-IT"/>
          </a:p>
        </p:txBody>
      </p:sp>
    </p:spTree>
    <p:extLst>
      <p:ext uri="{BB962C8B-B14F-4D97-AF65-F5344CB8AC3E}">
        <p14:creationId xmlns:p14="http://schemas.microsoft.com/office/powerpoint/2010/main" val="2588928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Bisogna ricordare che la lunghezza della seduta e la </a:t>
            </a:r>
            <a:r>
              <a:rPr lang="it-IT" b="1" dirty="0" smtClean="0"/>
              <a:t>frequenza della stimolazione </a:t>
            </a:r>
            <a:r>
              <a:rPr lang="it-IT" dirty="0" smtClean="0"/>
              <a:t>degli aghi influenzano fortemente il risultato della terapia. Rispettando quindi la giusta frequenza di stimolazione esistono due modi per compierla: intermittente e continuo. </a:t>
            </a:r>
            <a:r>
              <a:rPr lang="it-IT" b="1" dirty="0" smtClean="0"/>
              <a:t>Intermittente</a:t>
            </a:r>
            <a:r>
              <a:rPr lang="it-IT" dirty="0" smtClean="0"/>
              <a:t>:</a:t>
            </a:r>
            <a:r>
              <a:rPr lang="it-IT" baseline="0" dirty="0" smtClean="0"/>
              <a:t> si manipola l’ago per 20-30 secondi per un paio di minuti, quindi si lascia in sede per qualche minuto, quindi si manipolano di nuovo. Questa procedura va ripetuta per tutta la durata del trattamento. Si dice che l’effetto di questa tecnica è cumulativo. Probabilmente è il metodo più comune per i suoi effetti analgesici, antinfiammatori e sedativi. </a:t>
            </a:r>
            <a:r>
              <a:rPr lang="it-IT" b="1" baseline="0" dirty="0" smtClean="0"/>
              <a:t>C</a:t>
            </a:r>
            <a:r>
              <a:rPr lang="it-IT" b="1" dirty="0" smtClean="0"/>
              <a:t>ontinuo</a:t>
            </a:r>
            <a:r>
              <a:rPr lang="it-IT" dirty="0" smtClean="0"/>
              <a:t>: si manipola di continuo l’ago fino a che il sintomo non scompare. Questo può durare svariati minuti</a:t>
            </a:r>
            <a:r>
              <a:rPr lang="it-IT" baseline="0" dirty="0" smtClean="0"/>
              <a:t> come nel caso dell’analgesia, del trattamento dei crampi o del </a:t>
            </a:r>
            <a:r>
              <a:rPr lang="it-IT" baseline="0" dirty="0" err="1" smtClean="0"/>
              <a:t>resuscitamento</a:t>
            </a:r>
            <a:r>
              <a:rPr lang="it-IT" baseline="0" dirty="0" smtClean="0"/>
              <a:t> dopo shock o altre perdite di coscienza, fino ad un’ora o più quando si tratti di anestesia con agopuntura.</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76</a:t>
            </a:fld>
            <a:endParaRPr lang="it-IT"/>
          </a:p>
        </p:txBody>
      </p:sp>
    </p:spTree>
    <p:extLst>
      <p:ext uri="{BB962C8B-B14F-4D97-AF65-F5344CB8AC3E}">
        <p14:creationId xmlns:p14="http://schemas.microsoft.com/office/powerpoint/2010/main" val="2588928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Unire due punti con un singolo ago ha il valore di aumentare la stimolazione semplificando</a:t>
            </a:r>
            <a:r>
              <a:rPr lang="it-IT" baseline="0" dirty="0" smtClean="0"/>
              <a:t> la procedura e riducendo la paura del paziente per la numerosità degli aghi. In tessuti superficiali come ad esempio quelli del viso, due punti possono essere uniti con una inserzione trasversa al di sotto della superficie cutanea. Quando i tessuti sono più profondi si deve usare una inserzione più inclinata. Sugli arti inferiori si può pungere un punto della faccia mediale e giungere fino a un punto della regione laterale anche penetrando la membrana interossea. Usualmente solo due punti possono essere uniti. Nel caso del gomito si può inizialmente pungere un solo punto, poi, ritirando l’ago parzialmente, e cambiandone la direzione, si può unire quel punto con un altro dall’altro lato, stimolando una larga zona con un solo ago.</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77</a:t>
            </a:fld>
            <a:endParaRPr lang="it-IT"/>
          </a:p>
        </p:txBody>
      </p:sp>
    </p:spTree>
    <p:extLst>
      <p:ext uri="{BB962C8B-B14F-4D97-AF65-F5344CB8AC3E}">
        <p14:creationId xmlns:p14="http://schemas.microsoft.com/office/powerpoint/2010/main" val="2892130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Quando </a:t>
            </a:r>
            <a:r>
              <a:rPr lang="it-IT" b="1" dirty="0" smtClean="0"/>
              <a:t>l’ago è inserito profondamente</a:t>
            </a:r>
            <a:r>
              <a:rPr lang="it-IT" dirty="0" smtClean="0"/>
              <a:t>,</a:t>
            </a:r>
            <a:r>
              <a:rPr lang="it-IT" baseline="0" dirty="0" smtClean="0"/>
              <a:t> dev’essere ritirato lentamente e sempre in almeno tre tempi nel caso della dispersione/riduzione, in due in caso di tonificazione/rinforzo. Si può estrarre con un movimento unico solo se la puntura è molto superficiale. Questa accortezza non serve solo a evitare una trazione sui tessuti sottocutanei e una azione di strappo sui capillari, ma anche ad imprimere all’ago la funzione che desideriamo, di tonificazione o dispersione del Qi</a:t>
            </a:r>
            <a:r>
              <a:rPr lang="it-IT" b="1" baseline="0" dirty="0" smtClean="0"/>
              <a:t>. In caso di dispersione allargare </a:t>
            </a:r>
            <a:r>
              <a:rPr lang="it-IT" baseline="0" dirty="0" smtClean="0"/>
              <a:t>con movimenti circolari dell’ago il buco della puntura. </a:t>
            </a:r>
            <a:r>
              <a:rPr lang="it-IT" b="1" baseline="0" dirty="0" smtClean="0"/>
              <a:t>Nella tonificazione, tenere un batuffolo d’ovatta secco </a:t>
            </a:r>
            <a:r>
              <a:rPr lang="it-IT" baseline="0" dirty="0" smtClean="0"/>
              <a:t>nella mano in modo da poter chiudere immediatamente il foro che la puntura determina per non far scappare il Qi. Se il punto sanguina, lasciarlo sanguinare a meno che non si tratti di un punto del meridiano del Rene.</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78</a:t>
            </a:fld>
            <a:endParaRPr lang="it-IT"/>
          </a:p>
        </p:txBody>
      </p:sp>
    </p:spTree>
    <p:extLst>
      <p:ext uri="{BB962C8B-B14F-4D97-AF65-F5344CB8AC3E}">
        <p14:creationId xmlns:p14="http://schemas.microsoft.com/office/powerpoint/2010/main" val="25800592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In caso di </a:t>
            </a:r>
            <a:r>
              <a:rPr lang="it-IT" sz="1200" b="1" kern="1200" dirty="0" smtClean="0">
                <a:solidFill>
                  <a:schemeClr val="tx1"/>
                </a:solidFill>
                <a:effectLst/>
                <a:latin typeface="+mn-lt"/>
                <a:ea typeface="+mn-ea"/>
                <a:cs typeface="+mn-cs"/>
              </a:rPr>
              <a:t>tonificazione</a:t>
            </a:r>
            <a:r>
              <a:rPr lang="it-IT" sz="1200" kern="1200" dirty="0" smtClean="0">
                <a:solidFill>
                  <a:schemeClr val="tx1"/>
                </a:solidFill>
                <a:effectLst/>
                <a:latin typeface="+mn-lt"/>
                <a:ea typeface="+mn-ea"/>
                <a:cs typeface="+mn-cs"/>
              </a:rPr>
              <a:t> l’ago è infisso durante l’espirazione, </a:t>
            </a:r>
            <a:r>
              <a:rPr lang="it-IT" sz="1200" b="1" kern="1200" dirty="0" smtClean="0">
                <a:solidFill>
                  <a:schemeClr val="tx1"/>
                </a:solidFill>
                <a:effectLst/>
                <a:latin typeface="+mn-lt"/>
                <a:ea typeface="+mn-ea"/>
                <a:cs typeface="+mn-cs"/>
              </a:rPr>
              <a:t>eventualmente al momento della tosse </a:t>
            </a:r>
            <a:r>
              <a:rPr lang="it-IT" sz="1200" kern="1200" dirty="0" smtClean="0">
                <a:solidFill>
                  <a:schemeClr val="tx1"/>
                </a:solidFill>
                <a:effectLst/>
                <a:latin typeface="+mn-lt"/>
                <a:ea typeface="+mn-ea"/>
                <a:cs typeface="+mn-cs"/>
              </a:rPr>
              <a:t>che fa uscire il Qi. In questo modo il paziente sentirà di meno il dolore della puntura. Alla fine della seduta l’ago sarà estratto durante una inspirazione.</a:t>
            </a:r>
          </a:p>
          <a:p>
            <a:r>
              <a:rPr lang="it-IT" sz="1200" kern="1200" dirty="0" smtClean="0">
                <a:solidFill>
                  <a:schemeClr val="tx1"/>
                </a:solidFill>
                <a:effectLst/>
                <a:latin typeface="+mn-lt"/>
                <a:ea typeface="+mn-ea"/>
                <a:cs typeface="+mn-cs"/>
              </a:rPr>
              <a:t>Per la </a:t>
            </a:r>
            <a:r>
              <a:rPr lang="it-IT" sz="1200" b="1" kern="1200" dirty="0" smtClean="0">
                <a:solidFill>
                  <a:schemeClr val="tx1"/>
                </a:solidFill>
                <a:effectLst/>
                <a:latin typeface="+mn-lt"/>
                <a:ea typeface="+mn-ea"/>
                <a:cs typeface="+mn-cs"/>
              </a:rPr>
              <a:t>dispersione</a:t>
            </a:r>
            <a:r>
              <a:rPr lang="it-IT" sz="1200" kern="1200" dirty="0" smtClean="0">
                <a:solidFill>
                  <a:schemeClr val="tx1"/>
                </a:solidFill>
                <a:effectLst/>
                <a:latin typeface="+mn-lt"/>
                <a:ea typeface="+mn-ea"/>
                <a:cs typeface="+mn-cs"/>
              </a:rPr>
              <a:t> bisogna fare l’inverso, vale a dire infiggere l’ago durante l’inspirazione o subito dopo la tosse e toglierlo alla espirazione.</a:t>
            </a:r>
          </a:p>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79</a:t>
            </a:fld>
            <a:endParaRPr lang="it-IT"/>
          </a:p>
        </p:txBody>
      </p:sp>
    </p:spTree>
    <p:extLst>
      <p:ext uri="{BB962C8B-B14F-4D97-AF65-F5344CB8AC3E}">
        <p14:creationId xmlns:p14="http://schemas.microsoft.com/office/powerpoint/2010/main" val="1265612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80</a:t>
            </a:fld>
            <a:endParaRPr lang="it-IT"/>
          </a:p>
        </p:txBody>
      </p:sp>
    </p:spTree>
    <p:extLst>
      <p:ext uri="{BB962C8B-B14F-4D97-AF65-F5344CB8AC3E}">
        <p14:creationId xmlns:p14="http://schemas.microsoft.com/office/powerpoint/2010/main" val="428048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a:t>
            </a:r>
            <a:r>
              <a:rPr lang="it-IT" baseline="0" dirty="0" smtClean="0"/>
              <a:t> tecniche di puntura messe a punto nei tempi antichi erano baste sulla lunga e varia esperienza dei medici dell’antica Cina. Questi metodi sono descritti nel </a:t>
            </a:r>
            <a:r>
              <a:rPr lang="it-IT" sz="1200" b="1" kern="1200" dirty="0" smtClean="0">
                <a:solidFill>
                  <a:schemeClr val="tx1"/>
                </a:solidFill>
                <a:latin typeface="+mn-lt"/>
                <a:ea typeface="+mn-ea"/>
                <a:cs typeface="+mn-cs"/>
              </a:rPr>
              <a:t>Huangdi Neijing Suwen</a:t>
            </a:r>
            <a:r>
              <a:rPr lang="it-IT" sz="1200" b="0" kern="1200" dirty="0" smtClean="0">
                <a:solidFill>
                  <a:schemeClr val="tx1"/>
                </a:solidFill>
                <a:latin typeface="+mn-lt"/>
                <a:ea typeface="+mn-ea"/>
                <a:cs typeface="+mn-cs"/>
              </a:rPr>
              <a:t>,</a:t>
            </a:r>
            <a:r>
              <a:rPr lang="it-IT" sz="1200" b="0" kern="1200" baseline="0" dirty="0" smtClean="0">
                <a:solidFill>
                  <a:schemeClr val="tx1"/>
                </a:solidFill>
                <a:latin typeface="+mn-lt"/>
                <a:ea typeface="+mn-ea"/>
                <a:cs typeface="+mn-cs"/>
              </a:rPr>
              <a:t> ed in altre opere successive. Essi hanno fornito il fondamento per i continui sviluppi dell’agopuntura in epoca moderna. Comunque, a causa di limitazioni storiche, certi elementi idealistici e metafisici sono riflessi nelle tecniche antiche che devono essere analizzate criticamente se servono allo scopo di migliorare la pratica dell’agopuntura. Nei secoli molti testi antichi hanno trattato l’argomento dedicando appositi capitoli. </a:t>
            </a:r>
            <a:r>
              <a:rPr lang="it-IT" sz="1200" b="1" kern="1200" baseline="0" dirty="0" smtClean="0">
                <a:solidFill>
                  <a:schemeClr val="tx1"/>
                </a:solidFill>
                <a:latin typeface="+mn-lt"/>
                <a:ea typeface="+mn-ea"/>
                <a:cs typeface="+mn-cs"/>
              </a:rPr>
              <a:t>I più importanti sono</a:t>
            </a:r>
            <a:r>
              <a:rPr lang="it-IT" sz="1200" b="0" kern="1200" baseline="0" dirty="0" smtClean="0">
                <a:solidFill>
                  <a:schemeClr val="tx1"/>
                </a:solidFill>
                <a:latin typeface="+mn-lt"/>
                <a:ea typeface="+mn-ea"/>
                <a:cs typeface="+mn-cs"/>
              </a:rPr>
              <a:t>: tecniche di puntura nel </a:t>
            </a:r>
            <a:r>
              <a:rPr lang="it-IT" sz="1200" b="0" i="1" kern="1200" dirty="0" smtClean="0">
                <a:solidFill>
                  <a:schemeClr val="tx1"/>
                </a:solidFill>
                <a:latin typeface="+mn-lt"/>
                <a:ea typeface="+mn-ea"/>
                <a:cs typeface="+mn-cs"/>
              </a:rPr>
              <a:t>Huangdi Neijing Suwen</a:t>
            </a:r>
            <a:r>
              <a:rPr lang="it-IT" sz="1200" b="0" kern="1200" dirty="0" smtClean="0">
                <a:solidFill>
                  <a:schemeClr val="tx1"/>
                </a:solidFill>
                <a:latin typeface="+mn-lt"/>
                <a:ea typeface="+mn-ea"/>
                <a:cs typeface="+mn-cs"/>
              </a:rPr>
              <a:t>, tecniche</a:t>
            </a:r>
            <a:r>
              <a:rPr lang="it-IT" sz="1200" b="0" kern="1200" baseline="0" dirty="0" smtClean="0">
                <a:solidFill>
                  <a:schemeClr val="tx1"/>
                </a:solidFill>
                <a:latin typeface="+mn-lt"/>
                <a:ea typeface="+mn-ea"/>
                <a:cs typeface="+mn-cs"/>
              </a:rPr>
              <a:t> di puntura del</a:t>
            </a:r>
            <a:r>
              <a:rPr lang="it-IT" sz="1200" b="0" kern="1200" dirty="0" smtClean="0">
                <a:solidFill>
                  <a:schemeClr val="tx1"/>
                </a:solidFill>
                <a:latin typeface="+mn-lt"/>
                <a:ea typeface="+mn-ea"/>
                <a:cs typeface="+mn-cs"/>
              </a:rPr>
              <a:t> </a:t>
            </a:r>
            <a:r>
              <a:rPr lang="it-IT" sz="1200" b="0" i="1" kern="1200" dirty="0" smtClean="0">
                <a:solidFill>
                  <a:schemeClr val="tx1"/>
                </a:solidFill>
                <a:latin typeface="+mn-lt"/>
                <a:ea typeface="+mn-ea"/>
                <a:cs typeface="+mn-cs"/>
              </a:rPr>
              <a:t>Classico delle Difficoltà </a:t>
            </a:r>
            <a:r>
              <a:rPr lang="it-IT" sz="1200" b="0" kern="1200" dirty="0" smtClean="0">
                <a:solidFill>
                  <a:schemeClr val="tx1"/>
                </a:solidFill>
                <a:latin typeface="+mn-lt"/>
                <a:ea typeface="+mn-ea"/>
                <a:cs typeface="+mn-cs"/>
              </a:rPr>
              <a:t>(III secolo), tecniche</a:t>
            </a:r>
            <a:r>
              <a:rPr lang="it-IT" sz="1200" b="0" kern="1200" baseline="0" dirty="0" smtClean="0">
                <a:solidFill>
                  <a:schemeClr val="tx1"/>
                </a:solidFill>
                <a:latin typeface="+mn-lt"/>
                <a:ea typeface="+mn-ea"/>
                <a:cs typeface="+mn-cs"/>
              </a:rPr>
              <a:t> di puntura </a:t>
            </a:r>
            <a:r>
              <a:rPr lang="it-IT" sz="1200" b="0" i="0" kern="1200" baseline="0" dirty="0" smtClean="0">
                <a:solidFill>
                  <a:schemeClr val="tx1"/>
                </a:solidFill>
                <a:latin typeface="+mn-lt"/>
                <a:ea typeface="+mn-ea"/>
                <a:cs typeface="+mn-cs"/>
              </a:rPr>
              <a:t>nel</a:t>
            </a:r>
            <a:r>
              <a:rPr lang="it-IT" sz="1200" b="0" i="0" kern="1200" dirty="0" smtClean="0">
                <a:solidFill>
                  <a:schemeClr val="tx1"/>
                </a:solidFill>
                <a:latin typeface="+mn-lt"/>
                <a:ea typeface="+mn-ea"/>
                <a:cs typeface="+mn-cs"/>
              </a:rPr>
              <a:t>l’</a:t>
            </a:r>
            <a:r>
              <a:rPr lang="it-IT" sz="1200" b="0" i="1" kern="1200" dirty="0" smtClean="0">
                <a:solidFill>
                  <a:schemeClr val="tx1"/>
                </a:solidFill>
                <a:latin typeface="+mn-lt"/>
                <a:ea typeface="+mn-ea"/>
                <a:cs typeface="+mn-cs"/>
              </a:rPr>
              <a:t>Ode alle Sottigliezze del</a:t>
            </a:r>
            <a:r>
              <a:rPr lang="it-IT" sz="1200" b="0" i="1" kern="1200" baseline="0" dirty="0" smtClean="0">
                <a:solidFill>
                  <a:schemeClr val="tx1"/>
                </a:solidFill>
                <a:latin typeface="+mn-lt"/>
                <a:ea typeface="+mn-ea"/>
                <a:cs typeface="+mn-cs"/>
              </a:rPr>
              <a:t> Flusso </a:t>
            </a:r>
            <a:r>
              <a:rPr lang="it-IT" sz="1200" b="0" kern="1200" baseline="0" dirty="0" smtClean="0">
                <a:solidFill>
                  <a:schemeClr val="tx1"/>
                </a:solidFill>
                <a:latin typeface="+mn-lt"/>
                <a:ea typeface="+mn-ea"/>
                <a:cs typeface="+mn-cs"/>
              </a:rPr>
              <a:t>(XII secolo), </a:t>
            </a:r>
            <a:r>
              <a:rPr lang="it-IT" sz="1200" b="0" kern="1200" dirty="0" smtClean="0">
                <a:solidFill>
                  <a:schemeClr val="tx1"/>
                </a:solidFill>
                <a:latin typeface="+mn-lt"/>
                <a:ea typeface="+mn-ea"/>
                <a:cs typeface="+mn-cs"/>
              </a:rPr>
              <a:t>tecniche</a:t>
            </a:r>
            <a:r>
              <a:rPr lang="it-IT" sz="1200" b="0" kern="1200" baseline="0" dirty="0" smtClean="0">
                <a:solidFill>
                  <a:schemeClr val="tx1"/>
                </a:solidFill>
                <a:latin typeface="+mn-lt"/>
                <a:ea typeface="+mn-ea"/>
                <a:cs typeface="+mn-cs"/>
              </a:rPr>
              <a:t> di puntura nella </a:t>
            </a:r>
            <a:r>
              <a:rPr lang="it-IT" sz="1200" b="0" i="1" kern="1200" baseline="0" dirty="0" smtClean="0">
                <a:solidFill>
                  <a:schemeClr val="tx1"/>
                </a:solidFill>
                <a:latin typeface="+mn-lt"/>
                <a:ea typeface="+mn-ea"/>
                <a:cs typeface="+mn-cs"/>
              </a:rPr>
              <a:t>Guida ai Classici dell’Agopuntura </a:t>
            </a:r>
            <a:r>
              <a:rPr lang="it-IT" sz="1200" b="0" kern="1200" baseline="0" dirty="0" smtClean="0">
                <a:solidFill>
                  <a:schemeClr val="tx1"/>
                </a:solidFill>
                <a:latin typeface="+mn-lt"/>
                <a:ea typeface="+mn-ea"/>
                <a:cs typeface="+mn-cs"/>
              </a:rPr>
              <a:t>(Periodo </a:t>
            </a:r>
            <a:r>
              <a:rPr lang="it-IT" sz="1200" b="0" kern="1200" baseline="0" dirty="0" err="1" smtClean="0">
                <a:solidFill>
                  <a:schemeClr val="tx1"/>
                </a:solidFill>
                <a:latin typeface="+mn-lt"/>
                <a:ea typeface="+mn-ea"/>
                <a:cs typeface="+mn-cs"/>
              </a:rPr>
              <a:t>Jin</a:t>
            </a:r>
            <a:r>
              <a:rPr lang="it-IT" sz="1200" b="0" kern="1200" baseline="0" dirty="0" smtClean="0">
                <a:solidFill>
                  <a:schemeClr val="tx1"/>
                </a:solidFill>
                <a:latin typeface="+mn-lt"/>
                <a:ea typeface="+mn-ea"/>
                <a:cs typeface="+mn-cs"/>
              </a:rPr>
              <a:t>-Yuan, 1115-1234), </a:t>
            </a:r>
            <a:r>
              <a:rPr lang="it-IT" sz="1200" b="0" kern="1200" dirty="0" smtClean="0">
                <a:solidFill>
                  <a:schemeClr val="tx1"/>
                </a:solidFill>
                <a:latin typeface="+mn-lt"/>
                <a:ea typeface="+mn-ea"/>
                <a:cs typeface="+mn-cs"/>
              </a:rPr>
              <a:t>tecniche</a:t>
            </a:r>
            <a:r>
              <a:rPr lang="it-IT" sz="1200" b="0" kern="1200" baseline="0" dirty="0" smtClean="0">
                <a:solidFill>
                  <a:schemeClr val="tx1"/>
                </a:solidFill>
                <a:latin typeface="+mn-lt"/>
                <a:ea typeface="+mn-ea"/>
                <a:cs typeface="+mn-cs"/>
              </a:rPr>
              <a:t> di puntura nel </a:t>
            </a:r>
            <a:r>
              <a:rPr lang="it-IT" sz="1200" b="0" i="1" kern="1200" baseline="0" dirty="0" smtClean="0">
                <a:solidFill>
                  <a:schemeClr val="tx1"/>
                </a:solidFill>
                <a:latin typeface="+mn-lt"/>
                <a:ea typeface="+mn-ea"/>
                <a:cs typeface="+mn-cs"/>
              </a:rPr>
              <a:t>Classico della Divina Risonanza </a:t>
            </a:r>
            <a:r>
              <a:rPr lang="it-IT" sz="1200" b="0" kern="1200" baseline="0" dirty="0" smtClean="0">
                <a:solidFill>
                  <a:schemeClr val="tx1"/>
                </a:solidFill>
                <a:latin typeface="+mn-lt"/>
                <a:ea typeface="+mn-ea"/>
                <a:cs typeface="+mn-cs"/>
              </a:rPr>
              <a:t>(Dinastia Ming, 1368-1644), metodi di puntura </a:t>
            </a:r>
            <a:r>
              <a:rPr lang="it-IT" sz="1200" b="0" i="0" kern="1200" baseline="0" dirty="0" smtClean="0">
                <a:solidFill>
                  <a:schemeClr val="tx1"/>
                </a:solidFill>
                <a:latin typeface="+mn-lt"/>
                <a:ea typeface="+mn-ea"/>
                <a:cs typeface="+mn-cs"/>
              </a:rPr>
              <a:t>dell’</a:t>
            </a:r>
            <a:r>
              <a:rPr lang="it-IT" sz="1200" b="0" i="1" kern="1200" baseline="0" dirty="0" smtClean="0">
                <a:solidFill>
                  <a:schemeClr val="tx1"/>
                </a:solidFill>
                <a:latin typeface="+mn-lt"/>
                <a:ea typeface="+mn-ea"/>
                <a:cs typeface="+mn-cs"/>
              </a:rPr>
              <a:t>Ode dell’Ago d’Oro </a:t>
            </a:r>
            <a:r>
              <a:rPr lang="it-IT" sz="1200" b="0" kern="1200" baseline="0" dirty="0" smtClean="0">
                <a:solidFill>
                  <a:schemeClr val="tx1"/>
                </a:solidFill>
                <a:latin typeface="+mn-lt"/>
                <a:ea typeface="+mn-ea"/>
                <a:cs typeface="+mn-cs"/>
              </a:rPr>
              <a:t>(Dinastia Ming), metodi di puntura del testo </a:t>
            </a:r>
            <a:r>
              <a:rPr lang="it-IT" sz="1200" b="0" i="1" kern="1200" baseline="0" dirty="0" smtClean="0">
                <a:solidFill>
                  <a:schemeClr val="tx1"/>
                </a:solidFill>
                <a:latin typeface="+mn-lt"/>
                <a:ea typeface="+mn-ea"/>
                <a:cs typeface="+mn-cs"/>
              </a:rPr>
              <a:t>Raduni di Agopuntori Eccezionali </a:t>
            </a:r>
            <a:r>
              <a:rPr lang="it-IT" sz="1200" b="0" kern="1200" baseline="0" dirty="0" smtClean="0">
                <a:solidFill>
                  <a:schemeClr val="tx1"/>
                </a:solidFill>
                <a:latin typeface="+mn-lt"/>
                <a:ea typeface="+mn-ea"/>
                <a:cs typeface="+mn-cs"/>
              </a:rPr>
              <a:t>(1546), metodi di puntura nel </a:t>
            </a:r>
            <a:r>
              <a:rPr lang="it-IT" sz="1200" b="0" i="1" kern="1200" baseline="0" dirty="0" smtClean="0">
                <a:solidFill>
                  <a:schemeClr val="tx1"/>
                </a:solidFill>
                <a:latin typeface="+mn-lt"/>
                <a:ea typeface="+mn-ea"/>
                <a:cs typeface="+mn-cs"/>
              </a:rPr>
              <a:t>Domande e risposte su Agopuntura e Moxibustione </a:t>
            </a:r>
            <a:r>
              <a:rPr lang="it-IT" sz="1200" b="0" kern="1200" baseline="0" dirty="0" smtClean="0">
                <a:solidFill>
                  <a:schemeClr val="tx1"/>
                </a:solidFill>
                <a:latin typeface="+mn-lt"/>
                <a:ea typeface="+mn-ea"/>
                <a:cs typeface="+mn-cs"/>
              </a:rPr>
              <a:t>(Epoca Ming), tecniche di puntura nel </a:t>
            </a:r>
            <a:r>
              <a:rPr lang="it-IT" sz="1200" b="0" i="1" kern="1200" baseline="0" dirty="0" smtClean="0">
                <a:solidFill>
                  <a:schemeClr val="tx1"/>
                </a:solidFill>
                <a:latin typeface="+mn-lt"/>
                <a:ea typeface="+mn-ea"/>
                <a:cs typeface="+mn-cs"/>
              </a:rPr>
              <a:t>Grande Compendio di Agopuntura e Moxibustione </a:t>
            </a:r>
            <a:r>
              <a:rPr lang="it-IT" sz="1200" b="0" kern="1200" baseline="0" dirty="0" smtClean="0">
                <a:solidFill>
                  <a:schemeClr val="tx1"/>
                </a:solidFill>
                <a:latin typeface="+mn-lt"/>
                <a:ea typeface="+mn-ea"/>
                <a:cs typeface="+mn-cs"/>
              </a:rPr>
              <a:t>(Epoca Ming)</a:t>
            </a:r>
            <a:r>
              <a:rPr lang="it-IT" sz="1200" b="1" kern="1200" baseline="0" dirty="0" smtClean="0">
                <a:solidFill>
                  <a:schemeClr val="tx1"/>
                </a:solidFill>
                <a:latin typeface="+mn-lt"/>
                <a:ea typeface="+mn-ea"/>
                <a:cs typeface="+mn-cs"/>
              </a:rPr>
              <a:t>. </a:t>
            </a:r>
            <a:r>
              <a:rPr lang="it-IT" sz="1200" b="0" kern="1200" baseline="0" dirty="0" smtClean="0">
                <a:solidFill>
                  <a:schemeClr val="tx1"/>
                </a:solidFill>
                <a:latin typeface="+mn-lt"/>
                <a:ea typeface="+mn-ea"/>
                <a:cs typeface="+mn-cs"/>
              </a:rPr>
              <a:t>Ci limiteremo a descrivere i principali metodi illustrati nel nel </a:t>
            </a:r>
            <a:r>
              <a:rPr lang="it-IT" sz="1200" b="0" i="1" kern="1200" dirty="0" smtClean="0">
                <a:solidFill>
                  <a:schemeClr val="tx1"/>
                </a:solidFill>
                <a:latin typeface="+mn-lt"/>
                <a:ea typeface="+mn-ea"/>
                <a:cs typeface="+mn-cs"/>
              </a:rPr>
              <a:t>Huangdi Neijing Suwen.</a:t>
            </a:r>
            <a:endParaRPr lang="it-IT" b="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81</a:t>
            </a:fld>
            <a:endParaRPr lang="it-IT"/>
          </a:p>
        </p:txBody>
      </p:sp>
    </p:spTree>
    <p:extLst>
      <p:ext uri="{BB962C8B-B14F-4D97-AF65-F5344CB8AC3E}">
        <p14:creationId xmlns:p14="http://schemas.microsoft.com/office/powerpoint/2010/main" val="28262844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Sono descritti differenti metodi di puntura nel </a:t>
            </a:r>
            <a:r>
              <a:rPr lang="it-IT" sz="1200" b="0" kern="1200" baseline="0" dirty="0" smtClean="0">
                <a:solidFill>
                  <a:schemeClr val="tx1"/>
                </a:solidFill>
                <a:latin typeface="+mn-lt"/>
                <a:ea typeface="+mn-ea"/>
                <a:cs typeface="+mn-cs"/>
              </a:rPr>
              <a:t>nel </a:t>
            </a:r>
            <a:r>
              <a:rPr lang="it-IT" sz="1200" b="0" i="1" kern="1200" dirty="0" smtClean="0">
                <a:solidFill>
                  <a:schemeClr val="tx1"/>
                </a:solidFill>
                <a:latin typeface="+mn-lt"/>
                <a:ea typeface="+mn-ea"/>
                <a:cs typeface="+mn-cs"/>
              </a:rPr>
              <a:t>Huangdi Neijing Suwen. </a:t>
            </a:r>
            <a:r>
              <a:rPr lang="it-IT" sz="1200" b="0" i="0" kern="1200" dirty="0" smtClean="0">
                <a:solidFill>
                  <a:schemeClr val="tx1"/>
                </a:solidFill>
                <a:latin typeface="+mn-lt"/>
                <a:ea typeface="+mn-ea"/>
                <a:cs typeface="+mn-cs"/>
              </a:rPr>
              <a:t>Ad esempio nel cap. 7 del Ling Shu sono stabilite varie classificazioni dei metodi di puntura inclusi i Cinque, i Nove e i Dodici metodi di</a:t>
            </a:r>
            <a:r>
              <a:rPr lang="it-IT" sz="1200" b="0" i="0" kern="1200" baseline="0" dirty="0" smtClean="0">
                <a:solidFill>
                  <a:schemeClr val="tx1"/>
                </a:solidFill>
                <a:latin typeface="+mn-lt"/>
                <a:ea typeface="+mn-ea"/>
                <a:cs typeface="+mn-cs"/>
              </a:rPr>
              <a:t> puntura. Essenzialmente questi metodi forniscono un razionale per combinare i punti nelle prescrizioni, la profondità di inserzione, la direzione della puntura ed il numero di aghi usati. Inoltre vengono illustrate le tecniche di sanguinamento, di espulsione del pus, e quella dell’ago caldo. Tutte queste modalità sorgono dal riconoscimento delle diverse localizzazioni e natura delle malattie. </a:t>
            </a:r>
            <a:r>
              <a:rPr lang="it-IT" sz="1200" b="1" i="0" kern="1200" baseline="0" dirty="0" smtClean="0">
                <a:solidFill>
                  <a:schemeClr val="tx1"/>
                </a:solidFill>
                <a:latin typeface="+mn-lt"/>
                <a:ea typeface="+mn-ea"/>
                <a:cs typeface="+mn-cs"/>
              </a:rPr>
              <a:t>Molti di questi metodi sono adatti per l’uso clinico ed hanno avuto in tempi più recenti un maggiore sviluppo</a:t>
            </a:r>
            <a:r>
              <a:rPr lang="it-IT" sz="1200" b="0" i="0" kern="1200" baseline="0" dirty="0" smtClean="0">
                <a:solidFill>
                  <a:schemeClr val="tx1"/>
                </a:solidFill>
                <a:latin typeface="+mn-lt"/>
                <a:ea typeface="+mn-ea"/>
                <a:cs typeface="+mn-cs"/>
              </a:rPr>
              <a:t>. </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82</a:t>
            </a:fld>
            <a:endParaRPr lang="it-IT"/>
          </a:p>
        </p:txBody>
      </p:sp>
    </p:spTree>
    <p:extLst>
      <p:ext uri="{BB962C8B-B14F-4D97-AF65-F5344CB8AC3E}">
        <p14:creationId xmlns:p14="http://schemas.microsoft.com/office/powerpoint/2010/main" val="1437505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baseline="0" dirty="0" smtClean="0">
                <a:solidFill>
                  <a:schemeClr val="tx1"/>
                </a:solidFill>
                <a:latin typeface="+mn-lt"/>
                <a:ea typeface="+mn-ea"/>
                <a:cs typeface="+mn-cs"/>
              </a:rPr>
              <a:t>Metodi per accoppiare o combinare i punti</a:t>
            </a:r>
            <a:r>
              <a:rPr lang="it-IT" sz="1200" b="0" i="0" kern="1200" baseline="0" dirty="0" smtClean="0">
                <a:solidFill>
                  <a:schemeClr val="tx1"/>
                </a:solidFill>
                <a:latin typeface="+mn-lt"/>
                <a:ea typeface="+mn-ea"/>
                <a:cs typeface="+mn-cs"/>
              </a:rPr>
              <a:t>. </a:t>
            </a:r>
            <a:r>
              <a:rPr lang="it-IT" sz="1200" b="1" i="0" kern="1200" baseline="0" dirty="0" smtClean="0">
                <a:solidFill>
                  <a:schemeClr val="tx1"/>
                </a:solidFill>
                <a:latin typeface="+mn-lt"/>
                <a:ea typeface="+mn-ea"/>
                <a:cs typeface="+mn-cs"/>
              </a:rPr>
              <a:t>Puntura dei punti Shu Antichi </a:t>
            </a:r>
            <a:r>
              <a:rPr lang="it-IT" sz="1200" b="0" i="0" kern="1200" baseline="0" dirty="0" smtClean="0">
                <a:solidFill>
                  <a:schemeClr val="tx1"/>
                </a:solidFill>
                <a:latin typeface="+mn-lt"/>
                <a:ea typeface="+mn-ea"/>
                <a:cs typeface="+mn-cs"/>
              </a:rPr>
              <a:t>(un dei nove metodi). I punti di trasporto degli Organi (Yin) sono localizzati sotto al ginocchio ed al gomito, particolarmente i punti </a:t>
            </a:r>
            <a:r>
              <a:rPr lang="it-IT" sz="1200" b="0" i="0" kern="1200" baseline="0" dirty="0" err="1" smtClean="0">
                <a:solidFill>
                  <a:schemeClr val="tx1"/>
                </a:solidFill>
                <a:latin typeface="+mn-lt"/>
                <a:ea typeface="+mn-ea"/>
                <a:cs typeface="+mn-cs"/>
              </a:rPr>
              <a:t>Iong</a:t>
            </a:r>
            <a:r>
              <a:rPr lang="it-IT" sz="1200" b="0" i="0" kern="1200" baseline="0" dirty="0" smtClean="0">
                <a:solidFill>
                  <a:schemeClr val="tx1"/>
                </a:solidFill>
                <a:latin typeface="+mn-lt"/>
                <a:ea typeface="+mn-ea"/>
                <a:cs typeface="+mn-cs"/>
              </a:rPr>
              <a:t> e </a:t>
            </a:r>
            <a:r>
              <a:rPr lang="it-IT" sz="1200" b="0" i="0" kern="1200" baseline="0" dirty="0" err="1" smtClean="0">
                <a:solidFill>
                  <a:schemeClr val="tx1"/>
                </a:solidFill>
                <a:latin typeface="+mn-lt"/>
                <a:ea typeface="+mn-ea"/>
                <a:cs typeface="+mn-cs"/>
              </a:rPr>
              <a:t>Yu</a:t>
            </a:r>
            <a:r>
              <a:rPr lang="it-IT" sz="1200" b="0" i="0" kern="1200" baseline="0" dirty="0" smtClean="0">
                <a:solidFill>
                  <a:schemeClr val="tx1"/>
                </a:solidFill>
                <a:latin typeface="+mn-lt"/>
                <a:ea typeface="+mn-ea"/>
                <a:cs typeface="+mn-cs"/>
              </a:rPr>
              <a:t> (secondo e terzo) sono punti in combinazione dei punti Shu del Dorso degli Organi Zang. Questo metodo è descritto, fra l’altro, nel cap. 6 del Ling Shu e nel cap. 39 del Su Wen. Nella moderna pratica clinica questo metodo è tipico del trattamento delle malattie degli Zang. Per esempio nelle malattie del Polmone, P9/</a:t>
            </a:r>
            <a:r>
              <a:rPr lang="it-IT" sz="1200" b="0" i="0" kern="1200" baseline="0" dirty="0" err="1" smtClean="0">
                <a:solidFill>
                  <a:schemeClr val="tx1"/>
                </a:solidFill>
                <a:latin typeface="+mn-lt"/>
                <a:ea typeface="+mn-ea"/>
                <a:cs typeface="+mn-cs"/>
              </a:rPr>
              <a:t>taiyuan</a:t>
            </a:r>
            <a:r>
              <a:rPr lang="it-IT" sz="1200" b="0" i="0" kern="1200" baseline="0" dirty="0" smtClean="0">
                <a:solidFill>
                  <a:schemeClr val="tx1"/>
                </a:solidFill>
                <a:latin typeface="+mn-lt"/>
                <a:ea typeface="+mn-ea"/>
                <a:cs typeface="+mn-cs"/>
              </a:rPr>
              <a:t>, punto Shu-Antico del canale, viene usato in combinazione con V13/</a:t>
            </a:r>
            <a:r>
              <a:rPr lang="it-IT" sz="1200" b="0" i="0" kern="1200" baseline="0" dirty="0" err="1" smtClean="0">
                <a:solidFill>
                  <a:schemeClr val="tx1"/>
                </a:solidFill>
                <a:latin typeface="+mn-lt"/>
                <a:ea typeface="+mn-ea"/>
                <a:cs typeface="+mn-cs"/>
              </a:rPr>
              <a:t>feishu</a:t>
            </a:r>
            <a:r>
              <a:rPr lang="it-IT" sz="1200" b="0" i="0" kern="1200" baseline="0" dirty="0" smtClean="0">
                <a:solidFill>
                  <a:schemeClr val="tx1"/>
                </a:solidFill>
                <a:latin typeface="+mn-lt"/>
                <a:ea typeface="+mn-ea"/>
                <a:cs typeface="+mn-cs"/>
              </a:rPr>
              <a:t>, punto Shu del Dorso del Polmone. Per le malattie del Rene, Rn3/</a:t>
            </a:r>
            <a:r>
              <a:rPr lang="it-IT" sz="1200" b="0" i="0" kern="1200" baseline="0" dirty="0" err="1" smtClean="0">
                <a:solidFill>
                  <a:schemeClr val="tx1"/>
                </a:solidFill>
                <a:latin typeface="+mn-lt"/>
                <a:ea typeface="+mn-ea"/>
                <a:cs typeface="+mn-cs"/>
              </a:rPr>
              <a:t>taixi</a:t>
            </a:r>
            <a:r>
              <a:rPr lang="it-IT" sz="1200" b="0" i="0" kern="1200" baseline="0" dirty="0" smtClean="0">
                <a:solidFill>
                  <a:schemeClr val="tx1"/>
                </a:solidFill>
                <a:latin typeface="+mn-lt"/>
                <a:ea typeface="+mn-ea"/>
                <a:cs typeface="+mn-cs"/>
              </a:rPr>
              <a:t> è associato a 23v/</a:t>
            </a:r>
            <a:r>
              <a:rPr lang="it-IT" sz="1200" b="0" i="0" kern="1200" baseline="0" dirty="0" err="1" smtClean="0">
                <a:solidFill>
                  <a:schemeClr val="tx1"/>
                </a:solidFill>
                <a:latin typeface="+mn-lt"/>
                <a:ea typeface="+mn-ea"/>
                <a:cs typeface="+mn-cs"/>
              </a:rPr>
              <a:t>shenshu</a:t>
            </a:r>
            <a:r>
              <a:rPr lang="it-IT" sz="1200" b="0" i="0" kern="1200" baseline="0" dirty="0" smtClean="0">
                <a:solidFill>
                  <a:schemeClr val="tx1"/>
                </a:solidFill>
                <a:latin typeface="+mn-lt"/>
                <a:ea typeface="+mn-ea"/>
                <a:cs typeface="+mn-cs"/>
              </a:rPr>
              <a:t>.</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83</a:t>
            </a:fld>
            <a:endParaRPr lang="it-IT"/>
          </a:p>
        </p:txBody>
      </p:sp>
    </p:spTree>
    <p:extLst>
      <p:ext uri="{BB962C8B-B14F-4D97-AF65-F5344CB8AC3E}">
        <p14:creationId xmlns:p14="http://schemas.microsoft.com/office/powerpoint/2010/main" val="14375057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baseline="0" dirty="0" smtClean="0">
                <a:solidFill>
                  <a:schemeClr val="tx1"/>
                </a:solidFill>
                <a:latin typeface="+mn-lt"/>
                <a:ea typeface="+mn-ea"/>
                <a:cs typeface="+mn-cs"/>
              </a:rPr>
              <a:t>Pungere un punto distante </a:t>
            </a:r>
            <a:r>
              <a:rPr lang="it-IT" sz="1200" b="0" i="0" kern="1200" baseline="0" dirty="0" smtClean="0">
                <a:solidFill>
                  <a:schemeClr val="tx1"/>
                </a:solidFill>
                <a:latin typeface="+mn-lt"/>
                <a:ea typeface="+mn-ea"/>
                <a:cs typeface="+mn-cs"/>
              </a:rPr>
              <a:t>(uno dei nove metodi). Originariamente questo metodo, specialmente con i punti He del Basso (stomaco: St36/</a:t>
            </a:r>
            <a:r>
              <a:rPr lang="it-IT" sz="1200" b="0" i="0" kern="1200" baseline="0" dirty="0" err="1" smtClean="0">
                <a:solidFill>
                  <a:schemeClr val="tx1"/>
                </a:solidFill>
                <a:latin typeface="+mn-lt"/>
                <a:ea typeface="+mn-ea"/>
                <a:cs typeface="+mn-cs"/>
              </a:rPr>
              <a:t>zusanli</a:t>
            </a:r>
            <a:r>
              <a:rPr lang="it-IT" sz="1200" b="0" i="0" kern="1200" baseline="0" dirty="0" smtClean="0">
                <a:solidFill>
                  <a:schemeClr val="tx1"/>
                </a:solidFill>
                <a:latin typeface="+mn-lt"/>
                <a:ea typeface="+mn-ea"/>
                <a:cs typeface="+mn-cs"/>
              </a:rPr>
              <a:t>; grosso intestino: St37/</a:t>
            </a:r>
            <a:r>
              <a:rPr lang="it-IT" sz="1200" b="0" i="0" kern="1200" baseline="0" dirty="0" err="1" smtClean="0">
                <a:solidFill>
                  <a:schemeClr val="tx1"/>
                </a:solidFill>
                <a:latin typeface="+mn-lt"/>
                <a:ea typeface="+mn-ea"/>
                <a:cs typeface="+mn-cs"/>
              </a:rPr>
              <a:t>shangjuxu</a:t>
            </a:r>
            <a:r>
              <a:rPr lang="it-IT" sz="1200" b="0" i="0" kern="1200" baseline="0" dirty="0" smtClean="0">
                <a:solidFill>
                  <a:schemeClr val="tx1"/>
                </a:solidFill>
                <a:latin typeface="+mn-lt"/>
                <a:ea typeface="+mn-ea"/>
                <a:cs typeface="+mn-cs"/>
              </a:rPr>
              <a:t>; piccolo intestino: St39/</a:t>
            </a:r>
            <a:r>
              <a:rPr lang="it-IT" sz="1200" b="0" i="0" kern="1200" baseline="0" dirty="0" err="1" smtClean="0">
                <a:solidFill>
                  <a:schemeClr val="tx1"/>
                </a:solidFill>
                <a:latin typeface="+mn-lt"/>
                <a:ea typeface="+mn-ea"/>
                <a:cs typeface="+mn-cs"/>
              </a:rPr>
              <a:t>xiajuxu</a:t>
            </a:r>
            <a:r>
              <a:rPr lang="it-IT" sz="1200" b="0" i="0" kern="1200" baseline="0" dirty="0" smtClean="0">
                <a:solidFill>
                  <a:schemeClr val="tx1"/>
                </a:solidFill>
                <a:latin typeface="+mn-lt"/>
                <a:ea typeface="+mn-ea"/>
                <a:cs typeface="+mn-cs"/>
              </a:rPr>
              <a:t>; Vescica Urinaria: V40/</a:t>
            </a:r>
            <a:r>
              <a:rPr lang="it-IT" sz="1200" b="0" i="0" kern="1200" baseline="0" dirty="0" err="1" smtClean="0">
                <a:solidFill>
                  <a:schemeClr val="tx1"/>
                </a:solidFill>
                <a:latin typeface="+mn-lt"/>
                <a:ea typeface="+mn-ea"/>
                <a:cs typeface="+mn-cs"/>
              </a:rPr>
              <a:t>weizhong</a:t>
            </a:r>
            <a:r>
              <a:rPr lang="it-IT" sz="1200" b="0" i="0" kern="1200" baseline="0" dirty="0" smtClean="0">
                <a:solidFill>
                  <a:schemeClr val="tx1"/>
                </a:solidFill>
                <a:latin typeface="+mn-lt"/>
                <a:ea typeface="+mn-ea"/>
                <a:cs typeface="+mn-cs"/>
              </a:rPr>
              <a:t>; TR: VU53/</a:t>
            </a:r>
            <a:r>
              <a:rPr lang="it-IT" sz="1200" b="0" i="0" kern="1200" baseline="0" dirty="0" err="1" smtClean="0">
                <a:solidFill>
                  <a:schemeClr val="tx1"/>
                </a:solidFill>
                <a:latin typeface="+mn-lt"/>
                <a:ea typeface="+mn-ea"/>
                <a:cs typeface="+mn-cs"/>
              </a:rPr>
              <a:t>weiyang</a:t>
            </a:r>
            <a:r>
              <a:rPr lang="it-IT" sz="1200" b="0" i="0" kern="1200" baseline="0" dirty="0" smtClean="0">
                <a:solidFill>
                  <a:schemeClr val="tx1"/>
                </a:solidFill>
                <a:latin typeface="+mn-lt"/>
                <a:ea typeface="+mn-ea"/>
                <a:cs typeface="+mn-cs"/>
              </a:rPr>
              <a:t>; VB: vb34/</a:t>
            </a:r>
            <a:r>
              <a:rPr lang="it-IT" sz="1200" b="0" i="0" kern="1200" baseline="0" dirty="0" err="1" smtClean="0">
                <a:solidFill>
                  <a:schemeClr val="tx1"/>
                </a:solidFill>
                <a:latin typeface="+mn-lt"/>
                <a:ea typeface="+mn-ea"/>
                <a:cs typeface="+mn-cs"/>
              </a:rPr>
              <a:t>yanglingquan</a:t>
            </a:r>
            <a:r>
              <a:rPr lang="it-IT" sz="1200" b="0" i="0" kern="1200" baseline="0" dirty="0" smtClean="0">
                <a:solidFill>
                  <a:schemeClr val="tx1"/>
                </a:solidFill>
                <a:latin typeface="+mn-lt"/>
                <a:ea typeface="+mn-ea"/>
                <a:cs typeface="+mn-cs"/>
              </a:rPr>
              <a:t>), veniva utilizzato per le malattie del tronco o della testa connesse a patologie dei Visceri/Fu. È anche descritto nel cap.4 del Ling Shu e nel cap. 39 del Su Wen. Questo metodo è comunemente usato nella pratica corrente. Per esempio per trattare le malattie dello Stomaco si usa St36/</a:t>
            </a:r>
            <a:r>
              <a:rPr lang="it-IT" sz="1200" b="0" i="0" kern="1200" baseline="0" dirty="0" err="1" smtClean="0">
                <a:solidFill>
                  <a:schemeClr val="tx1"/>
                </a:solidFill>
                <a:latin typeface="+mn-lt"/>
                <a:ea typeface="+mn-ea"/>
                <a:cs typeface="+mn-cs"/>
              </a:rPr>
              <a:t>zusanli</a:t>
            </a:r>
            <a:r>
              <a:rPr lang="it-IT" sz="1200" b="0" i="0" kern="1200" baseline="0" dirty="0" smtClean="0">
                <a:solidFill>
                  <a:schemeClr val="tx1"/>
                </a:solidFill>
                <a:latin typeface="+mn-lt"/>
                <a:ea typeface="+mn-ea"/>
                <a:cs typeface="+mn-cs"/>
              </a:rPr>
              <a:t>. VB34/</a:t>
            </a:r>
            <a:r>
              <a:rPr lang="it-IT" sz="1200" b="0" i="0" kern="1200" baseline="0" dirty="0" err="1" smtClean="0">
                <a:solidFill>
                  <a:schemeClr val="tx1"/>
                </a:solidFill>
                <a:latin typeface="+mn-lt"/>
                <a:ea typeface="+mn-ea"/>
                <a:cs typeface="+mn-cs"/>
              </a:rPr>
              <a:t>yanglingquan</a:t>
            </a:r>
            <a:r>
              <a:rPr lang="it-IT" sz="1200" b="0" i="0" kern="1200" baseline="0" dirty="0" smtClean="0">
                <a:solidFill>
                  <a:schemeClr val="tx1"/>
                </a:solidFill>
                <a:latin typeface="+mn-lt"/>
                <a:ea typeface="+mn-ea"/>
                <a:cs typeface="+mn-cs"/>
              </a:rPr>
              <a:t> è comunemente usato per trattare le malattie della VB. St37/</a:t>
            </a:r>
            <a:r>
              <a:rPr lang="it-IT" sz="1200" b="0" i="0" kern="1200" baseline="0" dirty="0" err="1" smtClean="0">
                <a:solidFill>
                  <a:schemeClr val="tx1"/>
                </a:solidFill>
                <a:latin typeface="+mn-lt"/>
                <a:ea typeface="+mn-ea"/>
                <a:cs typeface="+mn-cs"/>
              </a:rPr>
              <a:t>shangjuxu</a:t>
            </a:r>
            <a:r>
              <a:rPr lang="it-IT" sz="1200" b="0" i="0" kern="1200" baseline="0" dirty="0" smtClean="0">
                <a:solidFill>
                  <a:schemeClr val="tx1"/>
                </a:solidFill>
                <a:latin typeface="+mn-lt"/>
                <a:ea typeface="+mn-ea"/>
                <a:cs typeface="+mn-cs"/>
              </a:rPr>
              <a:t> e St39/</a:t>
            </a:r>
            <a:r>
              <a:rPr lang="it-IT" sz="1200" b="0" i="0" kern="1200" baseline="0" dirty="0" err="1" smtClean="0">
                <a:solidFill>
                  <a:schemeClr val="tx1"/>
                </a:solidFill>
                <a:latin typeface="+mn-lt"/>
                <a:ea typeface="+mn-ea"/>
                <a:cs typeface="+mn-cs"/>
              </a:rPr>
              <a:t>xiajuxu</a:t>
            </a:r>
            <a:r>
              <a:rPr lang="it-IT" sz="1200" b="0" i="0" kern="1200" baseline="0" dirty="0" smtClean="0">
                <a:solidFill>
                  <a:schemeClr val="tx1"/>
                </a:solidFill>
                <a:latin typeface="+mn-lt"/>
                <a:ea typeface="+mn-ea"/>
                <a:cs typeface="+mn-cs"/>
              </a:rPr>
              <a:t> sono rispettivamente usati per trattare malattie del Grande e del Piccolo Intestino. Fin dalla Dinastia </a:t>
            </a:r>
            <a:r>
              <a:rPr lang="it-IT" sz="1200" b="0" i="0" kern="1200" baseline="0" dirty="0" err="1" smtClean="0">
                <a:solidFill>
                  <a:schemeClr val="tx1"/>
                </a:solidFill>
                <a:latin typeface="+mn-lt"/>
                <a:ea typeface="+mn-ea"/>
                <a:cs typeface="+mn-cs"/>
              </a:rPr>
              <a:t>Jin</a:t>
            </a:r>
            <a:r>
              <a:rPr lang="it-IT" sz="1200" b="0" i="0" kern="1200" baseline="0" dirty="0" smtClean="0">
                <a:solidFill>
                  <a:schemeClr val="tx1"/>
                </a:solidFill>
                <a:latin typeface="+mn-lt"/>
                <a:ea typeface="+mn-ea"/>
                <a:cs typeface="+mn-cs"/>
              </a:rPr>
              <a:t>-Yuan (XII e XIII secolo) il trattamento di ogni disordine del tronco e della testa tramite i punti al di sotto del gomito e del ginocchio è stato riferito come un applicazione del metodo dei punti distanti. Per esempio l’uso di F3/</a:t>
            </a:r>
            <a:r>
              <a:rPr lang="it-IT" sz="1200" b="0" i="0" kern="1200" baseline="0" dirty="0" err="1" smtClean="0">
                <a:solidFill>
                  <a:schemeClr val="tx1"/>
                </a:solidFill>
                <a:latin typeface="+mn-lt"/>
                <a:ea typeface="+mn-ea"/>
                <a:cs typeface="+mn-cs"/>
              </a:rPr>
              <a:t>taichong</a:t>
            </a:r>
            <a:r>
              <a:rPr lang="it-IT" sz="1200" b="0" i="0" kern="1200" baseline="0" dirty="0" smtClean="0">
                <a:solidFill>
                  <a:schemeClr val="tx1"/>
                </a:solidFill>
                <a:latin typeface="+mn-lt"/>
                <a:ea typeface="+mn-ea"/>
                <a:cs typeface="+mn-cs"/>
              </a:rPr>
              <a:t> per il mal di testa del vertice, o St44/</a:t>
            </a:r>
            <a:r>
              <a:rPr lang="it-IT" sz="1200" b="0" i="0" kern="1200" baseline="0" dirty="0" err="1" smtClean="0">
                <a:solidFill>
                  <a:schemeClr val="tx1"/>
                </a:solidFill>
                <a:latin typeface="+mn-lt"/>
                <a:ea typeface="+mn-ea"/>
                <a:cs typeface="+mn-cs"/>
              </a:rPr>
              <a:t>neiting</a:t>
            </a:r>
            <a:r>
              <a:rPr lang="it-IT" sz="1200" b="0" i="0" kern="1200" baseline="0" dirty="0" smtClean="0">
                <a:solidFill>
                  <a:schemeClr val="tx1"/>
                </a:solidFill>
                <a:latin typeface="+mn-lt"/>
                <a:ea typeface="+mn-ea"/>
                <a:cs typeface="+mn-cs"/>
              </a:rPr>
              <a:t> per il mal di denti può essere considerato un metodo di punti a distanza nonostante essi non facciano parte del gruppo He del Basso. </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84</a:t>
            </a:fld>
            <a:endParaRPr lang="it-IT"/>
          </a:p>
        </p:txBody>
      </p:sp>
    </p:spTree>
    <p:extLst>
      <p:ext uri="{BB962C8B-B14F-4D97-AF65-F5344CB8AC3E}">
        <p14:creationId xmlns:p14="http://schemas.microsoft.com/office/powerpoint/2010/main" val="143750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Fin dall’antichità esistono diversi aghi per diversi scopi. Sia i modelli che il loro utilizzo sono cambiati nel corso dei secoli. Per esempio </a:t>
            </a:r>
            <a:r>
              <a:rPr lang="it-IT" b="1" dirty="0" smtClean="0"/>
              <a:t>c’erano tre tipi di aghi di pietra</a:t>
            </a:r>
            <a:r>
              <a:rPr lang="it-IT" dirty="0" smtClean="0"/>
              <a:t>: uno era sottile come un ago, il secondo aveva l’aspetto di un coltello, ed il terzo era modellato come una punta di freccia</a:t>
            </a:r>
            <a:r>
              <a:rPr lang="it-IT" b="1" dirty="0" smtClean="0"/>
              <a:t>. Dal tempo del </a:t>
            </a:r>
            <a:r>
              <a:rPr lang="it-IT" sz="1200" b="1" kern="1200" dirty="0" smtClean="0">
                <a:solidFill>
                  <a:schemeClr val="tx1"/>
                </a:solidFill>
                <a:latin typeface="+mn-lt"/>
                <a:ea typeface="+mn-ea"/>
                <a:cs typeface="+mn-cs"/>
              </a:rPr>
              <a:t>Huangdi Neijing Suwen (II secolo d.C.) </a:t>
            </a:r>
            <a:r>
              <a:rPr lang="it-IT" sz="1200" kern="1200" dirty="0" smtClean="0">
                <a:solidFill>
                  <a:schemeClr val="tx1"/>
                </a:solidFill>
                <a:latin typeface="+mn-lt"/>
                <a:ea typeface="+mn-ea"/>
                <a:cs typeface="+mn-cs"/>
              </a:rPr>
              <a:t>ne vennero prodotte molte più varietà</a:t>
            </a:r>
            <a:r>
              <a:rPr lang="it-IT" sz="1200" b="1" kern="1200" dirty="0" smtClean="0">
                <a:solidFill>
                  <a:schemeClr val="tx1"/>
                </a:solidFill>
                <a:latin typeface="+mn-lt"/>
                <a:ea typeface="+mn-ea"/>
                <a:cs typeface="+mn-cs"/>
              </a:rPr>
              <a:t>. </a:t>
            </a:r>
            <a:r>
              <a:rPr lang="it-IT" sz="1200" b="0" kern="1200" dirty="0" smtClean="0">
                <a:solidFill>
                  <a:schemeClr val="tx1"/>
                </a:solidFill>
                <a:latin typeface="+mn-lt"/>
                <a:ea typeface="+mn-ea"/>
                <a:cs typeface="+mn-cs"/>
              </a:rPr>
              <a:t>I Classici Nove Aghi </a:t>
            </a:r>
            <a:r>
              <a:rPr lang="it-IT" sz="1200" kern="1200" dirty="0" smtClean="0">
                <a:solidFill>
                  <a:schemeClr val="tx1"/>
                </a:solidFill>
                <a:latin typeface="+mn-lt"/>
                <a:ea typeface="+mn-ea"/>
                <a:cs typeface="+mn-cs"/>
              </a:rPr>
              <a:t>erano destinati a funzioni differenti. </a:t>
            </a:r>
            <a:r>
              <a:rPr lang="it-IT" sz="1200" b="1" kern="1200" dirty="0" smtClean="0">
                <a:solidFill>
                  <a:schemeClr val="tx1"/>
                </a:solidFill>
                <a:latin typeface="+mn-lt"/>
                <a:ea typeface="+mn-ea"/>
                <a:cs typeface="+mn-cs"/>
              </a:rPr>
              <a:t>Nel cap. 7 del Ling Shu </a:t>
            </a:r>
            <a:r>
              <a:rPr lang="it-IT" sz="1200" kern="1200" dirty="0" smtClean="0">
                <a:solidFill>
                  <a:schemeClr val="tx1"/>
                </a:solidFill>
                <a:latin typeface="+mn-lt"/>
                <a:ea typeface="+mn-ea"/>
                <a:cs typeface="+mn-cs"/>
              </a:rPr>
              <a:t>c’è scritto:</a:t>
            </a:r>
            <a:r>
              <a:rPr lang="it-IT" sz="1200" kern="1200" baseline="0" dirty="0" smtClean="0">
                <a:solidFill>
                  <a:schemeClr val="tx1"/>
                </a:solidFill>
                <a:latin typeface="+mn-lt"/>
                <a:ea typeface="+mn-ea"/>
                <a:cs typeface="+mn-cs"/>
              </a:rPr>
              <a:t> “Ognuno dei Nove Aghi ha la sua funzione specifica. Lungo, corto, grande e piccolo, ognuno di essi ha un preciso scopo”. Molti di questi aghi sono ancora in uso, tuttavia la loro progettazione ed il loro utilizzo è cambiato non poco. Come descritto nel Nei Ching, i Nove Aghi sono i seguenti</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10</a:t>
            </a:fld>
            <a:endParaRPr lang="it-IT"/>
          </a:p>
        </p:txBody>
      </p:sp>
    </p:spTree>
    <p:extLst>
      <p:ext uri="{BB962C8B-B14F-4D97-AF65-F5344CB8AC3E}">
        <p14:creationId xmlns:p14="http://schemas.microsoft.com/office/powerpoint/2010/main" val="325124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baseline="0" dirty="0" smtClean="0">
                <a:solidFill>
                  <a:schemeClr val="tx1"/>
                </a:solidFill>
                <a:latin typeface="+mn-lt"/>
                <a:ea typeface="+mn-ea"/>
                <a:cs typeface="+mn-cs"/>
              </a:rPr>
              <a:t>Tecnica dei punti accoppiati </a:t>
            </a:r>
            <a:r>
              <a:rPr lang="it-IT" sz="1200" b="0" i="0" kern="1200" baseline="0" dirty="0" smtClean="0">
                <a:solidFill>
                  <a:schemeClr val="tx1"/>
                </a:solidFill>
                <a:latin typeface="+mn-lt"/>
                <a:ea typeface="+mn-ea"/>
                <a:cs typeface="+mn-cs"/>
              </a:rPr>
              <a:t>(uno dei nove metodi). Più nota come Tecnica Shu-Mu. Questo metodo comporta la palpazione del torace e del dorso al fine di individuare punti dolenti in entrambi i lati, che poi vengono punti, con cura per evitare gli organi interni. Per gli Shu del Dorso si raccomanda, in seguito a quanto riportato nel Ling Shu, di evitare la puntura preferendo il riscaldamento. Originariamente questo metodo era usato per trattare condizioni gravi come la congestione del Qi nel Cuore (angina pectoris). Dopo questo originaria concezione, il metodo è evoluto nell’associazione dei punti Assentimento (posteriori) con i punti Allarme (anteriori) ed ha dimostrato di essere efficace in innumerevoli malattie. </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85</a:t>
            </a:fld>
            <a:endParaRPr lang="it-IT"/>
          </a:p>
        </p:txBody>
      </p:sp>
    </p:spTree>
    <p:extLst>
      <p:ext uri="{BB962C8B-B14F-4D97-AF65-F5344CB8AC3E}">
        <p14:creationId xmlns:p14="http://schemas.microsoft.com/office/powerpoint/2010/main" val="14375057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baseline="0" dirty="0" smtClean="0">
                <a:solidFill>
                  <a:schemeClr val="tx1"/>
                </a:solidFill>
                <a:latin typeface="+mn-lt"/>
                <a:ea typeface="+mn-ea"/>
                <a:cs typeface="+mn-cs"/>
              </a:rPr>
              <a:t>Metodo del grande ago</a:t>
            </a:r>
            <a:r>
              <a:rPr lang="it-IT" sz="1200" b="0" i="0" kern="1200" baseline="0" dirty="0" smtClean="0">
                <a:solidFill>
                  <a:schemeClr val="tx1"/>
                </a:solidFill>
                <a:latin typeface="+mn-lt"/>
                <a:ea typeface="+mn-ea"/>
                <a:cs typeface="+mn-cs"/>
              </a:rPr>
              <a:t> (uno dei nove metodi). Selezionare i punti di un lato (destro o sinistro) del corpo per trattare le malattie dell’altro lato. Nel Ling Shu vengono descritti due tipi di metodi. Uno, il metodo del grande ago, è usato quando l’Eccesso è nei canali principali, e d’altra parte c’è dolore solo da un lato, ed un disturbo nel polso in entrambi i lati. In questo caso si pungono i canali del lato opposto al dolore. La seconda variante è chiamato il metodo di puntura di precauzione si usa quando la malattia è in una vaso </a:t>
            </a:r>
            <a:r>
              <a:rPr lang="it-IT" sz="1200" b="0" i="0" kern="1200" baseline="0" dirty="0" err="1" smtClean="0">
                <a:solidFill>
                  <a:schemeClr val="tx1"/>
                </a:solidFill>
                <a:latin typeface="+mn-lt"/>
                <a:ea typeface="+mn-ea"/>
                <a:cs typeface="+mn-cs"/>
              </a:rPr>
              <a:t>Luo</a:t>
            </a:r>
            <a:r>
              <a:rPr lang="it-IT" sz="1200" b="0" i="0" kern="1200" baseline="0" dirty="0" smtClean="0">
                <a:solidFill>
                  <a:schemeClr val="tx1"/>
                </a:solidFill>
                <a:latin typeface="+mn-lt"/>
                <a:ea typeface="+mn-ea"/>
                <a:cs typeface="+mn-cs"/>
              </a:rPr>
              <a:t>, e c’è dolore ma il polso è normale. In questa condizione si tratta il punto Jing distale (</a:t>
            </a:r>
            <a:r>
              <a:rPr lang="it-IT" sz="1200" b="0" i="0" kern="1200" baseline="0" dirty="0" err="1" smtClean="0">
                <a:solidFill>
                  <a:schemeClr val="tx1"/>
                </a:solidFill>
                <a:latin typeface="+mn-lt"/>
                <a:ea typeface="+mn-ea"/>
                <a:cs typeface="+mn-cs"/>
              </a:rPr>
              <a:t>Ting</a:t>
            </a:r>
            <a:r>
              <a:rPr lang="it-IT" sz="1200" b="0" i="0" kern="1200" baseline="0" dirty="0" smtClean="0">
                <a:solidFill>
                  <a:schemeClr val="tx1"/>
                </a:solidFill>
                <a:latin typeface="+mn-lt"/>
                <a:ea typeface="+mn-ea"/>
                <a:cs typeface="+mn-cs"/>
              </a:rPr>
              <a:t>) e la zona del dolore.</a:t>
            </a:r>
            <a:endParaRPr lang="it-IT" i="0"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86</a:t>
            </a:fld>
            <a:endParaRPr lang="it-IT"/>
          </a:p>
        </p:txBody>
      </p:sp>
    </p:spTree>
    <p:extLst>
      <p:ext uri="{BB962C8B-B14F-4D97-AF65-F5344CB8AC3E}">
        <p14:creationId xmlns:p14="http://schemas.microsoft.com/office/powerpoint/2010/main" val="143750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1" dirty="0" smtClean="0"/>
              <a:t>1. Ago a punta di freccia. </a:t>
            </a:r>
            <a:r>
              <a:rPr lang="it-IT" dirty="0" smtClean="0"/>
              <a:t>Modello: lunghezza 1,6 cun</a:t>
            </a:r>
            <a:r>
              <a:rPr lang="it-IT" baseline="0" dirty="0" smtClean="0"/>
              <a:t> con punta affusolata. Funzione: puntura superficiale per sanguinamento. Tratta le condizioni di Calore. 2. Ago arrotondato. Modello: lunghezza 1,6 cun con punta arrotondata. Funzione: strofinamento sulla superficie cutanea. Funzione: tratta il Qi stagnante in superficie. 3. Ago da pressione. Modello: lunghezza 3,5 cun con la punta a forma di grano di miglio. Funzione: pressione sui canali senza inserzione profonda. 4. Ago tagliente. Modello: lunghezza 1,6 cun, corpo rotondo e punta a forma di piramide tagliente. Funzione: apre e drena gli ascessi. 5. Ago a spada. Lunghezza 4 cun, spessore 0,25 mm a forma di spada. Funzione: drena gli ascessi superficiali. 6. Ago tagliente arrotondato. Modello: lunghezza 1,6 cun con un sottile corpo arrotondato ed una testa leggermente allargata. Funzioni: drena gli ascessi o elimina le ostruzioni tramite un’inserzione profonda. 7. Ago sottile o filiforme. Modello: lunghezza 3,6 cun con un asse sottile. Funzioni: elimina il Freddo, il Calore, il dolore e l’ostruzione. 8. Ago lungo. Modello: lungo 7 cun. Funzione: inserzioni profonde. 9. Ago largo. Modello: lunghezza 4 cun con un corpo spesso. Funzione: allevia l’artrite e drena i fluidi.</a:t>
            </a:r>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11</a:t>
            </a:fld>
            <a:endParaRPr lang="it-IT"/>
          </a:p>
        </p:txBody>
      </p:sp>
    </p:spTree>
    <p:extLst>
      <p:ext uri="{BB962C8B-B14F-4D97-AF65-F5344CB8AC3E}">
        <p14:creationId xmlns:p14="http://schemas.microsoft.com/office/powerpoint/2010/main" val="416917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F8A979-FE73-634A-BD13-5FABA65D83B0}" type="slidenum">
              <a:rPr lang="it-IT" smtClean="0"/>
              <a:t>14</a:t>
            </a:fld>
            <a:endParaRPr lang="it-IT"/>
          </a:p>
        </p:txBody>
      </p:sp>
    </p:spTree>
    <p:extLst>
      <p:ext uri="{BB962C8B-B14F-4D97-AF65-F5344CB8AC3E}">
        <p14:creationId xmlns:p14="http://schemas.microsoft.com/office/powerpoint/2010/main" val="331938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it-IT" smtClean="0"/>
              <a:t>Fare clic per modificare stile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Fare clic per modificare stile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it-IT" smtClean="0"/>
              <a:t>Fare clic per modificare gli stili del testo dello schema</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05/06/14</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sopra didascalia">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it-IT" smtClean="0"/>
              <a:t>Fare clic per modificare stile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85AC8A2-C63C-49A4-89E9-2E4420D2ECA8}" type="datetimeFigureOut">
              <a:rPr lang="en-US" smtClean="0"/>
              <a:t>05/06/14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rmula di chiusura">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05/06/14</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it-IT" smtClean="0"/>
              <a:t>Fare clic per modificare stile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it-IT" smtClean="0"/>
              <a:t>Fare clic per modificare stile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Fare clic per modificare stile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D85AC8A2-C63C-49A4-89E9-2E4420D2ECA8}" type="datetimeFigureOut">
              <a:rPr lang="en-US" smtClean="0"/>
              <a:t>05/06/14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it-IT" smtClean="0"/>
              <a:t>Fare clic per modificare stile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05/06/14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05/06/14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05/06/14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‹n.›</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05/06/14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it-IT" smtClean="0"/>
              <a:t>Fare clic per modificare stile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05/06/14</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‹n.›</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05/06/14</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gif"/><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7.xml.rels><?xml version="1.0" encoding="UTF-8" standalone="yes"?>
<Relationships xmlns="http://schemas.openxmlformats.org/package/2006/relationships"><Relationship Id="rId3" Type="http://schemas.openxmlformats.org/officeDocument/2006/relationships/hyperlink" Target="http://www.youtube.com/watch?v=TBEO3xOrP6U" TargetMode="External"/><Relationship Id="rId4" Type="http://schemas.openxmlformats.org/officeDocument/2006/relationships/hyperlink" Target="http://www.youtube.com/watch?v=442bqbX8l3Y" TargetMode="External"/><Relationship Id="rId5" Type="http://schemas.openxmlformats.org/officeDocument/2006/relationships/hyperlink" Target="http://www.youtube.com/watch?v=DcB06tjDugs" TargetMode="External"/><Relationship Id="rId6" Type="http://schemas.openxmlformats.org/officeDocument/2006/relationships/hyperlink" Target="http://www.youtube.com/watch?v=Xtn4o7uvEfk" TargetMode="External"/><Relationship Id="rId1" Type="http://schemas.openxmlformats.org/officeDocument/2006/relationships/slideLayout" Target="../slideLayouts/slideLayout2.xml"/><Relationship Id="rId2" Type="http://schemas.openxmlformats.org/officeDocument/2006/relationships/hyperlink" Target="http://www.youtube.com/watch?v=mIuhU_rrikg&amp;feature=youtu.b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sz="3600" dirty="0" smtClean="0"/>
              <a:t>TECNICHE DI AGOPUNTURA E MOXIBUSTIONE, COPPETTAZIONE, MARTELLETTO A FIORE DI PRUGNO, QIGONG, TAIJI</a:t>
            </a:r>
            <a:endParaRPr lang="it-IT" sz="3600" dirty="0"/>
          </a:p>
        </p:txBody>
      </p:sp>
      <p:sp>
        <p:nvSpPr>
          <p:cNvPr id="3" name="Sottotitolo 2"/>
          <p:cNvSpPr>
            <a:spLocks noGrp="1"/>
          </p:cNvSpPr>
          <p:nvPr>
            <p:ph type="subTitle" idx="1"/>
          </p:nvPr>
        </p:nvSpPr>
        <p:spPr>
          <a:xfrm>
            <a:off x="779463" y="4022637"/>
            <a:ext cx="7583487" cy="1752600"/>
          </a:xfrm>
        </p:spPr>
        <p:txBody>
          <a:bodyPr>
            <a:normAutofit/>
          </a:bodyPr>
          <a:lstStyle/>
          <a:p>
            <a:r>
              <a:rPr lang="it-IT" sz="2400" smtClean="0"/>
              <a:t>MILANO, 7-</a:t>
            </a:r>
            <a:r>
              <a:rPr lang="it-IT" sz="2400" dirty="0"/>
              <a:t>8</a:t>
            </a:r>
            <a:r>
              <a:rPr lang="it-IT" sz="2400" smtClean="0"/>
              <a:t> </a:t>
            </a:r>
            <a:r>
              <a:rPr lang="it-IT" sz="2400" dirty="0" smtClean="0"/>
              <a:t>GIUGNO 2014</a:t>
            </a:r>
          </a:p>
          <a:p>
            <a:r>
              <a:rPr lang="it-IT" sz="2400" dirty="0" smtClean="0"/>
              <a:t>DOTT. PAOLO EVANGELISTA</a:t>
            </a:r>
          </a:p>
          <a:p>
            <a:r>
              <a:rPr lang="it-IT" sz="2400" dirty="0" smtClean="0"/>
              <a:t>DOTT.SSA SIMONA DE PONTI</a:t>
            </a:r>
          </a:p>
        </p:txBody>
      </p:sp>
    </p:spTree>
    <p:extLst>
      <p:ext uri="{BB962C8B-B14F-4D97-AF65-F5344CB8AC3E}">
        <p14:creationId xmlns:p14="http://schemas.microsoft.com/office/powerpoint/2010/main" val="2076672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I Nove Aghi</a:t>
            </a:r>
            <a:endParaRPr lang="it-IT" dirty="0"/>
          </a:p>
        </p:txBody>
      </p:sp>
      <p:sp>
        <p:nvSpPr>
          <p:cNvPr id="8" name="Segnaposto contenuto 7"/>
          <p:cNvSpPr>
            <a:spLocks noGrp="1"/>
          </p:cNvSpPr>
          <p:nvPr>
            <p:ph idx="1"/>
          </p:nvPr>
        </p:nvSpPr>
        <p:spPr/>
        <p:txBody>
          <a:bodyPr>
            <a:normAutofit/>
          </a:bodyPr>
          <a:lstStyle/>
          <a:p>
            <a:r>
              <a:rPr lang="it-IT" dirty="0" smtClean="0"/>
              <a:t>Tre </a:t>
            </a:r>
            <a:r>
              <a:rPr lang="it-IT" dirty="0"/>
              <a:t>tipi di aghi di pietra: </a:t>
            </a:r>
          </a:p>
          <a:p>
            <a:pPr lvl="1"/>
            <a:r>
              <a:rPr lang="it-IT" dirty="0" smtClean="0"/>
              <a:t>sottile </a:t>
            </a:r>
            <a:r>
              <a:rPr lang="it-IT" dirty="0"/>
              <a:t>come un ago</a:t>
            </a:r>
            <a:r>
              <a:rPr lang="it-IT" dirty="0" smtClean="0"/>
              <a:t>,</a:t>
            </a:r>
          </a:p>
          <a:p>
            <a:pPr lvl="1"/>
            <a:r>
              <a:rPr lang="it-IT" dirty="0" smtClean="0"/>
              <a:t>aspetto </a:t>
            </a:r>
            <a:r>
              <a:rPr lang="it-IT" dirty="0"/>
              <a:t>di un coltello, </a:t>
            </a:r>
            <a:endParaRPr lang="it-IT" dirty="0" smtClean="0"/>
          </a:p>
          <a:p>
            <a:pPr lvl="1"/>
            <a:r>
              <a:rPr lang="it-IT" dirty="0" smtClean="0"/>
              <a:t>come </a:t>
            </a:r>
            <a:r>
              <a:rPr lang="it-IT" dirty="0"/>
              <a:t>una punta di </a:t>
            </a:r>
            <a:r>
              <a:rPr lang="it-IT" dirty="0" smtClean="0"/>
              <a:t>freccia;</a:t>
            </a:r>
          </a:p>
          <a:p>
            <a:r>
              <a:rPr lang="it-IT" dirty="0"/>
              <a:t>Dal tempo del </a:t>
            </a:r>
            <a:r>
              <a:rPr lang="it-IT" dirty="0">
                <a:solidFill>
                  <a:schemeClr val="tx1"/>
                </a:solidFill>
              </a:rPr>
              <a:t>Huangdi Neijing Suwen (II secolo d.C.) </a:t>
            </a:r>
            <a:r>
              <a:rPr lang="it-IT" dirty="0" smtClean="0">
                <a:solidFill>
                  <a:schemeClr val="tx1"/>
                </a:solidFill>
              </a:rPr>
              <a:t>molte </a:t>
            </a:r>
            <a:r>
              <a:rPr lang="it-IT" dirty="0">
                <a:solidFill>
                  <a:schemeClr val="tx1"/>
                </a:solidFill>
              </a:rPr>
              <a:t>più </a:t>
            </a:r>
            <a:r>
              <a:rPr lang="it-IT" dirty="0" smtClean="0">
                <a:solidFill>
                  <a:schemeClr val="tx1"/>
                </a:solidFill>
              </a:rPr>
              <a:t>varietà: </a:t>
            </a:r>
            <a:r>
              <a:rPr lang="it-IT" dirty="0">
                <a:solidFill>
                  <a:schemeClr val="tx1"/>
                </a:solidFill>
              </a:rPr>
              <a:t>I Classici Nove </a:t>
            </a:r>
            <a:r>
              <a:rPr lang="it-IT" dirty="0" smtClean="0">
                <a:solidFill>
                  <a:schemeClr val="tx1"/>
                </a:solidFill>
              </a:rPr>
              <a:t>Aghi.</a:t>
            </a:r>
          </a:p>
          <a:p>
            <a:r>
              <a:rPr lang="it-IT" dirty="0" smtClean="0">
                <a:solidFill>
                  <a:schemeClr val="tx1"/>
                </a:solidFill>
              </a:rPr>
              <a:t>Cap</a:t>
            </a:r>
            <a:r>
              <a:rPr lang="it-IT" dirty="0">
                <a:solidFill>
                  <a:schemeClr val="tx1"/>
                </a:solidFill>
              </a:rPr>
              <a:t>. 7 del Ling </a:t>
            </a:r>
            <a:r>
              <a:rPr lang="it-IT" dirty="0" smtClean="0">
                <a:solidFill>
                  <a:schemeClr val="tx1"/>
                </a:solidFill>
              </a:rPr>
              <a:t>Shu: </a:t>
            </a:r>
            <a:r>
              <a:rPr lang="it-IT" dirty="0">
                <a:solidFill>
                  <a:schemeClr val="tx1"/>
                </a:solidFill>
              </a:rPr>
              <a:t>“Ognuno dei Nove Aghi ha la sua funzione specifica. Lungo, corto, grande e piccolo, ognuno di essi ha un preciso scopo”. </a:t>
            </a:r>
            <a:endParaRPr lang="it-IT" dirty="0"/>
          </a:p>
        </p:txBody>
      </p:sp>
    </p:spTree>
    <p:extLst>
      <p:ext uri="{BB962C8B-B14F-4D97-AF65-F5344CB8AC3E}">
        <p14:creationId xmlns:p14="http://schemas.microsoft.com/office/powerpoint/2010/main" val="557688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linds(horizontal)">
                                      <p:cBhvr>
                                        <p:cTn id="13" dur="500"/>
                                        <p:tgtEl>
                                          <p:spTgt spid="8">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linds(horizont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smtClean="0">
                <a:solidFill>
                  <a:schemeClr val="tx1"/>
                </a:solidFill>
              </a:rPr>
              <a:t>1. Ago a punta di freccia. Modello: lunghezza 1,6 cun con punta affusolata. Funzione: puntura superficiale per sanguinamento. Tratta le condizioni di Calore.</a:t>
            </a:r>
            <a:endParaRPr lang="it-IT" dirty="0">
              <a:solidFill>
                <a:schemeClr val="tx1"/>
              </a:solidFill>
            </a:endParaRPr>
          </a:p>
        </p:txBody>
      </p:sp>
      <p:cxnSp>
        <p:nvCxnSpPr>
          <p:cNvPr id="8" name="Connettore 2 7"/>
          <p:cNvCxnSpPr/>
          <p:nvPr/>
        </p:nvCxnSpPr>
        <p:spPr>
          <a:xfrm flipH="1" flipV="1">
            <a:off x="3648531" y="816309"/>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5689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fontScale="925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a:solidFill>
                  <a:srgbClr val="FFFFFF"/>
                </a:solidFill>
              </a:rPr>
              <a:t>2. Ago arrotondato. Modello: lunghezza 1,6 cun con punta arrotondata. Funzione: strofinamento sulla superficie cutanea. Funzione: tratta il Qi stagnante in superficie.</a:t>
            </a:r>
          </a:p>
        </p:txBody>
      </p:sp>
      <p:cxnSp>
        <p:nvCxnSpPr>
          <p:cNvPr id="8" name="Connettore 2 7"/>
          <p:cNvCxnSpPr/>
          <p:nvPr/>
        </p:nvCxnSpPr>
        <p:spPr>
          <a:xfrm flipH="1" flipV="1">
            <a:off x="3688847" y="1103530"/>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018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a:solidFill>
                  <a:srgbClr val="FFFFFF"/>
                </a:solidFill>
              </a:rPr>
              <a:t>3. Ago da pressione. Modello: lunghezza 3,5 cun con la punta a forma di grano di miglio. Funzione: pressione sui canali senza inserzione profonda. </a:t>
            </a:r>
          </a:p>
        </p:txBody>
      </p:sp>
      <p:cxnSp>
        <p:nvCxnSpPr>
          <p:cNvPr id="8" name="Connettore 2 7"/>
          <p:cNvCxnSpPr/>
          <p:nvPr/>
        </p:nvCxnSpPr>
        <p:spPr>
          <a:xfrm flipH="1" flipV="1">
            <a:off x="4575781" y="1461294"/>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018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a:solidFill>
                  <a:srgbClr val="FFFFFF"/>
                </a:solidFill>
              </a:rPr>
              <a:t>4. Ago tagliente. Modello: lunghezza 1,6 cun, corpo rotondo e punta a forma di piramide tagliente. Funzione: apre e drena gli ascessi. </a:t>
            </a:r>
          </a:p>
        </p:txBody>
      </p:sp>
      <p:cxnSp>
        <p:nvCxnSpPr>
          <p:cNvPr id="8" name="Connettore 2 7"/>
          <p:cNvCxnSpPr/>
          <p:nvPr/>
        </p:nvCxnSpPr>
        <p:spPr>
          <a:xfrm flipH="1" flipV="1">
            <a:off x="3749321" y="1723318"/>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018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a:solidFill>
                  <a:srgbClr val="FFFFFF"/>
                </a:solidFill>
              </a:rPr>
              <a:t>5. Ago a spada. Lunghezza 4 cun</a:t>
            </a:r>
            <a:r>
              <a:rPr lang="it-IT" dirty="0" smtClean="0">
                <a:solidFill>
                  <a:srgbClr val="FFFFFF"/>
                </a:solidFill>
              </a:rPr>
              <a:t>, </a:t>
            </a:r>
            <a:r>
              <a:rPr lang="it-IT" dirty="0">
                <a:solidFill>
                  <a:srgbClr val="FFFFFF"/>
                </a:solidFill>
              </a:rPr>
              <a:t>a forma di spada. Funzione: drena gli ascessi superficiali.</a:t>
            </a:r>
          </a:p>
        </p:txBody>
      </p:sp>
      <p:cxnSp>
        <p:nvCxnSpPr>
          <p:cNvPr id="8" name="Connettore 2 7"/>
          <p:cNvCxnSpPr/>
          <p:nvPr/>
        </p:nvCxnSpPr>
        <p:spPr>
          <a:xfrm flipH="1" flipV="1">
            <a:off x="4938619" y="2086122"/>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4018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fontScale="85000" lnSpcReduction="2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smtClean="0">
                <a:solidFill>
                  <a:srgbClr val="FFFFFF"/>
                </a:solidFill>
              </a:rPr>
              <a:t>6</a:t>
            </a:r>
            <a:r>
              <a:rPr lang="it-IT" dirty="0">
                <a:solidFill>
                  <a:srgbClr val="FFFFFF"/>
                </a:solidFill>
              </a:rPr>
              <a:t>. Ago tagliente arrotondato. Modello: lunghezza 1,6 cun con un sottile corpo arrotondato ed una testa leggermente allargata. Funzioni: drena gli ascessi o elimina le ostruzioni tramite un’inserzione profonda. </a:t>
            </a:r>
          </a:p>
        </p:txBody>
      </p:sp>
      <p:cxnSp>
        <p:nvCxnSpPr>
          <p:cNvPr id="8" name="Connettore 2 7"/>
          <p:cNvCxnSpPr/>
          <p:nvPr/>
        </p:nvCxnSpPr>
        <p:spPr>
          <a:xfrm flipH="1" flipV="1">
            <a:off x="3648531" y="2358224"/>
            <a:ext cx="1148984" cy="33257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3367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it-IT" dirty="0" smtClean="0">
                <a:solidFill>
                  <a:srgbClr val="FFFFFF"/>
                </a:solidFill>
              </a:rPr>
              <a:t>7</a:t>
            </a:r>
            <a:r>
              <a:rPr lang="it-IT" dirty="0">
                <a:solidFill>
                  <a:srgbClr val="FFFFFF"/>
                </a:solidFill>
              </a:rPr>
              <a:t>. Ago sottile o filiforme. Modello: lunghezza 3,6 cun con un asse sottile. Funzioni: elimina il Freddo, il Calore, il dolore e l’ostruzione. </a:t>
            </a:r>
          </a:p>
        </p:txBody>
      </p:sp>
      <p:cxnSp>
        <p:nvCxnSpPr>
          <p:cNvPr id="8" name="Connettore 2 7"/>
          <p:cNvCxnSpPr/>
          <p:nvPr/>
        </p:nvCxnSpPr>
        <p:spPr>
          <a:xfrm flipH="1">
            <a:off x="4797515" y="1793862"/>
            <a:ext cx="1330401" cy="62986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0640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it-IT" dirty="0">
                <a:solidFill>
                  <a:srgbClr val="FFFFFF"/>
                </a:solidFill>
              </a:rPr>
              <a:t>8. Ago lungo. Modello: lungo 7 cun. Funzione: inserzioni profonde.</a:t>
            </a:r>
          </a:p>
        </p:txBody>
      </p:sp>
      <p:cxnSp>
        <p:nvCxnSpPr>
          <p:cNvPr id="8" name="Connettore 2 7"/>
          <p:cNvCxnSpPr/>
          <p:nvPr/>
        </p:nvCxnSpPr>
        <p:spPr>
          <a:xfrm flipH="1">
            <a:off x="5744923" y="2108795"/>
            <a:ext cx="1330401" cy="62986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7873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94" y="443428"/>
            <a:ext cx="5988929" cy="4253008"/>
          </a:xfrm>
          <a:prstGeom prst="rect">
            <a:avLst/>
          </a:prstGeom>
        </p:spPr>
      </p:pic>
      <p:sp>
        <p:nvSpPr>
          <p:cNvPr id="7" name="Segnaposto testo 9"/>
          <p:cNvSpPr txBox="1">
            <a:spLocks/>
          </p:cNvSpPr>
          <p:nvPr/>
        </p:nvSpPr>
        <p:spPr>
          <a:xfrm>
            <a:off x="762000" y="5042647"/>
            <a:ext cx="7620000" cy="1129553"/>
          </a:xfrm>
          <a:prstGeom prst="rect">
            <a:avLst/>
          </a:prstGeom>
        </p:spPr>
        <p:txBody>
          <a:bodyPr>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marL="0" indent="0">
              <a:buNone/>
            </a:pPr>
            <a:r>
              <a:rPr lang="it-IT" dirty="0">
                <a:solidFill>
                  <a:srgbClr val="FFFFFF"/>
                </a:solidFill>
              </a:rPr>
              <a:t>9. Ago largo. Modello: lunghezza 4 cun con un corpo spesso. Funzione: allevia l’artrite e drena i fluidi.</a:t>
            </a:r>
          </a:p>
        </p:txBody>
      </p:sp>
      <p:cxnSp>
        <p:nvCxnSpPr>
          <p:cNvPr id="8" name="Connettore 2 7"/>
          <p:cNvCxnSpPr/>
          <p:nvPr/>
        </p:nvCxnSpPr>
        <p:spPr>
          <a:xfrm flipH="1">
            <a:off x="4757200" y="2423728"/>
            <a:ext cx="1330401" cy="62986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0590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660806" y="1007788"/>
            <a:ext cx="3487268" cy="3124144"/>
          </a:xfrm>
          <a:prstGeom prst="ellipse">
            <a:avLst/>
          </a:prstGeom>
          <a:solidFill>
            <a:schemeClr val="bg1">
              <a:lumMod val="20000"/>
              <a:lumOff val="80000"/>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426795" y="2096200"/>
            <a:ext cx="2177023" cy="923330"/>
          </a:xfrm>
          <a:prstGeom prst="rect">
            <a:avLst/>
          </a:prstGeom>
          <a:noFill/>
        </p:spPr>
        <p:txBody>
          <a:bodyPr wrap="square" rtlCol="0">
            <a:spAutoFit/>
          </a:bodyPr>
          <a:lstStyle/>
          <a:p>
            <a:pPr algn="ctr"/>
            <a:r>
              <a:rPr lang="it-IT" sz="5400" dirty="0" smtClean="0"/>
              <a:t>De Qi</a:t>
            </a:r>
            <a:endParaRPr lang="it-IT" sz="5400" dirty="0"/>
          </a:p>
        </p:txBody>
      </p:sp>
      <p:sp>
        <p:nvSpPr>
          <p:cNvPr id="6" name="Ovale 5"/>
          <p:cNvSpPr/>
          <p:nvPr/>
        </p:nvSpPr>
        <p:spPr>
          <a:xfrm>
            <a:off x="1321542" y="1894640"/>
            <a:ext cx="3487268" cy="3124144"/>
          </a:xfrm>
          <a:prstGeom prst="ellipse">
            <a:avLst/>
          </a:prstGeom>
          <a:solidFill>
            <a:schemeClr val="bg1">
              <a:lumMod val="20000"/>
              <a:lumOff val="80000"/>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1986743" y="2926418"/>
            <a:ext cx="2177023" cy="923330"/>
          </a:xfrm>
          <a:prstGeom prst="rect">
            <a:avLst/>
          </a:prstGeom>
          <a:noFill/>
        </p:spPr>
        <p:txBody>
          <a:bodyPr wrap="square" rtlCol="0">
            <a:spAutoFit/>
          </a:bodyPr>
          <a:lstStyle/>
          <a:p>
            <a:pPr algn="ctr"/>
            <a:r>
              <a:rPr lang="it-IT" sz="4000" dirty="0" smtClean="0"/>
              <a:t>Paziente</a:t>
            </a:r>
            <a:r>
              <a:rPr lang="it-IT" sz="5400" dirty="0" smtClean="0"/>
              <a:t> </a:t>
            </a:r>
            <a:endParaRPr lang="it-IT" sz="5400" dirty="0"/>
          </a:p>
        </p:txBody>
      </p:sp>
      <p:sp>
        <p:nvSpPr>
          <p:cNvPr id="8" name="Ovale 7"/>
          <p:cNvSpPr/>
          <p:nvPr/>
        </p:nvSpPr>
        <p:spPr>
          <a:xfrm>
            <a:off x="3860184" y="1865641"/>
            <a:ext cx="3487268" cy="3124144"/>
          </a:xfrm>
          <a:prstGeom prst="ellipse">
            <a:avLst/>
          </a:prstGeom>
          <a:solidFill>
            <a:schemeClr val="bg1">
              <a:lumMod val="20000"/>
              <a:lumOff val="80000"/>
              <a:alpha val="1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CasellaDiTesto 8"/>
          <p:cNvSpPr txBox="1"/>
          <p:nvPr/>
        </p:nvSpPr>
        <p:spPr>
          <a:xfrm>
            <a:off x="4808810" y="3180778"/>
            <a:ext cx="2177023" cy="707886"/>
          </a:xfrm>
          <a:prstGeom prst="rect">
            <a:avLst/>
          </a:prstGeom>
          <a:noFill/>
        </p:spPr>
        <p:txBody>
          <a:bodyPr wrap="square" rtlCol="0">
            <a:spAutoFit/>
          </a:bodyPr>
          <a:lstStyle/>
          <a:p>
            <a:pPr algn="ctr"/>
            <a:r>
              <a:rPr lang="it-IT" sz="4000" dirty="0" smtClean="0"/>
              <a:t>Medico </a:t>
            </a:r>
            <a:endParaRPr lang="it-IT" sz="5400" dirty="0"/>
          </a:p>
        </p:txBody>
      </p:sp>
    </p:spTree>
    <p:extLst>
      <p:ext uri="{BB962C8B-B14F-4D97-AF65-F5344CB8AC3E}">
        <p14:creationId xmlns:p14="http://schemas.microsoft.com/office/powerpoint/2010/main" val="2856704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361092"/>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607423"/>
            <a:ext cx="7620000" cy="1129553"/>
          </a:xfrm>
        </p:spPr>
        <p:txBody>
          <a:bodyPr/>
          <a:lstStyle/>
          <a:p>
            <a:r>
              <a:rPr lang="it-IT" dirty="0"/>
              <a:t>L’ago arrotondato (2) e l’ago da pressione (3) </a:t>
            </a:r>
          </a:p>
        </p:txBody>
      </p:sp>
      <p:cxnSp>
        <p:nvCxnSpPr>
          <p:cNvPr id="11" name="Connettore 2 10"/>
          <p:cNvCxnSpPr/>
          <p:nvPr/>
        </p:nvCxnSpPr>
        <p:spPr>
          <a:xfrm flipH="1">
            <a:off x="3688843" y="624829"/>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4486288" y="908241"/>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443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a:t>L’ago a punta di freccia (1) </a:t>
            </a:r>
          </a:p>
        </p:txBody>
      </p:sp>
      <p:cxnSp>
        <p:nvCxnSpPr>
          <p:cNvPr id="5" name="Connettore 2 4"/>
          <p:cNvCxnSpPr/>
          <p:nvPr/>
        </p:nvCxnSpPr>
        <p:spPr>
          <a:xfrm flipH="1" flipV="1">
            <a:off x="3749313" y="665140"/>
            <a:ext cx="1079651" cy="2027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3605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smtClean="0"/>
              <a:t>L’ago </a:t>
            </a:r>
            <a:r>
              <a:rPr lang="it-IT" dirty="0"/>
              <a:t>tagliente (4) è il progenitore dell’ago a testa di piramide o ago triangolare, usato per i sanguinamenti.</a:t>
            </a:r>
          </a:p>
        </p:txBody>
      </p:sp>
      <p:cxnSp>
        <p:nvCxnSpPr>
          <p:cNvPr id="5" name="Connettore 2 4"/>
          <p:cNvCxnSpPr/>
          <p:nvPr/>
        </p:nvCxnSpPr>
        <p:spPr>
          <a:xfrm flipH="1">
            <a:off x="3700144" y="1493989"/>
            <a:ext cx="7546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3995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smtClean="0"/>
              <a:t>L’ago </a:t>
            </a:r>
            <a:r>
              <a:rPr lang="it-IT" dirty="0"/>
              <a:t>a spada (5) era usato per effettuare incisioni chirurgiche ed è il precursore di certi strumenti chirurgici attuali. </a:t>
            </a:r>
          </a:p>
        </p:txBody>
      </p:sp>
      <p:cxnSp>
        <p:nvCxnSpPr>
          <p:cNvPr id="5" name="Connettore 2 4"/>
          <p:cNvCxnSpPr/>
          <p:nvPr/>
        </p:nvCxnSpPr>
        <p:spPr>
          <a:xfrm flipH="1">
            <a:off x="4768494" y="1492759"/>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52482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a:t>L’ago sottile (7) (talvolta denominato ago filiforme) è da sempre l’ago più utilizzato e rimane tale ancora oggi. </a:t>
            </a:r>
          </a:p>
        </p:txBody>
      </p:sp>
      <p:cxnSp>
        <p:nvCxnSpPr>
          <p:cNvPr id="5" name="Connettore 2 4"/>
          <p:cNvCxnSpPr/>
          <p:nvPr/>
        </p:nvCxnSpPr>
        <p:spPr>
          <a:xfrm flipH="1">
            <a:off x="4768494" y="2057120"/>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343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a:t>L’ago lungo (8) è semplicemente un ago di lunghezza notevole che serve per le inserzioni molto profonde o estese. Oggi è chiamato ago a Barba di </a:t>
            </a:r>
            <a:r>
              <a:rPr lang="it-IT" dirty="0" smtClean="0"/>
              <a:t>Grano.</a:t>
            </a:r>
            <a:endParaRPr lang="it-IT" dirty="0"/>
          </a:p>
        </p:txBody>
      </p:sp>
      <p:cxnSp>
        <p:nvCxnSpPr>
          <p:cNvPr id="5" name="Connettore 2 4"/>
          <p:cNvCxnSpPr/>
          <p:nvPr/>
        </p:nvCxnSpPr>
        <p:spPr>
          <a:xfrm flipH="1">
            <a:off x="6441577" y="2359457"/>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0271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r>
              <a:rPr lang="it-IT" dirty="0" smtClean="0"/>
              <a:t>L’ago </a:t>
            </a:r>
            <a:r>
              <a:rPr lang="it-IT" dirty="0"/>
              <a:t>largo (9) ha la punta di un ago sottile ma ha un diametro più grande. Quest’ago è stato piuttosto alterato durante la Rivoluzione Culturale per diventare l’ago del Medico Scalzo.</a:t>
            </a:r>
          </a:p>
        </p:txBody>
      </p:sp>
      <p:cxnSp>
        <p:nvCxnSpPr>
          <p:cNvPr id="5" name="Connettore 2 4"/>
          <p:cNvCxnSpPr/>
          <p:nvPr/>
        </p:nvCxnSpPr>
        <p:spPr>
          <a:xfrm flipH="1">
            <a:off x="4768494" y="2681949"/>
            <a:ext cx="564413" cy="221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14066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 Nove Ag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94" y="297224"/>
            <a:ext cx="5988929" cy="4253008"/>
          </a:xfrm>
          <a:prstGeom prst="rect">
            <a:avLst/>
          </a:prstGeom>
        </p:spPr>
      </p:pic>
      <p:sp>
        <p:nvSpPr>
          <p:cNvPr id="2" name="Titolo 1"/>
          <p:cNvSpPr>
            <a:spLocks noGrp="1"/>
          </p:cNvSpPr>
          <p:nvPr>
            <p:ph type="title"/>
          </p:nvPr>
        </p:nvSpPr>
        <p:spPr>
          <a:xfrm>
            <a:off x="762000" y="4425265"/>
            <a:ext cx="7620000" cy="990600"/>
          </a:xfrm>
        </p:spPr>
        <p:txBody>
          <a:bodyPr/>
          <a:lstStyle/>
          <a:p>
            <a:r>
              <a:rPr lang="it-IT" dirty="0" smtClean="0"/>
              <a:t>I nove aghi</a:t>
            </a:r>
            <a:endParaRPr lang="it-IT" dirty="0"/>
          </a:p>
        </p:txBody>
      </p:sp>
      <p:sp>
        <p:nvSpPr>
          <p:cNvPr id="9" name="Segnaposto testo 8"/>
          <p:cNvSpPr>
            <a:spLocks noGrp="1"/>
          </p:cNvSpPr>
          <p:nvPr>
            <p:ph type="body" sz="half" idx="2"/>
          </p:nvPr>
        </p:nvSpPr>
        <p:spPr>
          <a:xfrm>
            <a:off x="762000" y="5465918"/>
            <a:ext cx="7620000" cy="1129553"/>
          </a:xfrm>
        </p:spPr>
        <p:txBody>
          <a:bodyPr/>
          <a:lstStyle/>
          <a:p>
            <a:endParaRPr lang="it-IT" dirty="0"/>
          </a:p>
        </p:txBody>
      </p:sp>
    </p:spTree>
    <p:extLst>
      <p:ext uri="{BB962C8B-B14F-4D97-AF65-F5344CB8AC3E}">
        <p14:creationId xmlns:p14="http://schemas.microsoft.com/office/powerpoint/2010/main" val="20610281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cauterizzazione</a:t>
            </a:r>
            <a:endParaRPr lang="it-IT" dirty="0"/>
          </a:p>
        </p:txBody>
      </p:sp>
      <p:sp>
        <p:nvSpPr>
          <p:cNvPr id="4" name="Segnaposto contenuto 3"/>
          <p:cNvSpPr>
            <a:spLocks noGrp="1"/>
          </p:cNvSpPr>
          <p:nvPr>
            <p:ph sz="half" idx="2"/>
          </p:nvPr>
        </p:nvSpPr>
        <p:spPr/>
        <p:txBody>
          <a:bodyPr>
            <a:normAutofit/>
          </a:bodyPr>
          <a:lstStyle/>
          <a:p>
            <a:r>
              <a:rPr lang="it-IT" dirty="0" smtClean="0"/>
              <a:t>Nel </a:t>
            </a:r>
            <a:r>
              <a:rPr lang="it-IT" dirty="0"/>
              <a:t>libro </a:t>
            </a:r>
            <a:r>
              <a:rPr lang="it-IT" i="1" dirty="0"/>
              <a:t>Mencio</a:t>
            </a:r>
            <a:r>
              <a:rPr lang="it-IT" dirty="0"/>
              <a:t> (290 a.C.): “Per una malattia di sette anni, cerca la moxa vecchia di tre anni</a:t>
            </a:r>
            <a:r>
              <a:rPr lang="it-IT" dirty="0" smtClean="0"/>
              <a:t>”</a:t>
            </a:r>
          </a:p>
        </p:txBody>
      </p:sp>
      <p:pic>
        <p:nvPicPr>
          <p:cNvPr id="11" name="Segnaposto contenuto 10" descr="moxa2.jpg"/>
          <p:cNvPicPr>
            <a:picLocks noGrp="1" noChangeAspect="1"/>
          </p:cNvPicPr>
          <p:nvPr>
            <p:ph sz="half" idx="1"/>
          </p:nvPr>
        </p:nvPicPr>
        <p:blipFill>
          <a:blip r:embed="rId3">
            <a:extLst>
              <a:ext uri="{28A0092B-C50C-407E-A947-70E740481C1C}">
                <a14:useLocalDpi xmlns:a14="http://schemas.microsoft.com/office/drawing/2010/main" val="0"/>
              </a:ext>
            </a:extLst>
          </a:blip>
          <a:srcRect l="20327" r="20327"/>
          <a:stretch>
            <a:fillRect/>
          </a:stretch>
        </p:blipFill>
        <p:spPr/>
      </p:pic>
    </p:spTree>
    <p:extLst>
      <p:ext uri="{BB962C8B-B14F-4D97-AF65-F5344CB8AC3E}">
        <p14:creationId xmlns:p14="http://schemas.microsoft.com/office/powerpoint/2010/main" val="365927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cauterizzazione</a:t>
            </a:r>
            <a:endParaRPr lang="it-IT" dirty="0"/>
          </a:p>
        </p:txBody>
      </p:sp>
      <p:sp>
        <p:nvSpPr>
          <p:cNvPr id="4" name="Segnaposto contenuto 3"/>
          <p:cNvSpPr>
            <a:spLocks noGrp="1"/>
          </p:cNvSpPr>
          <p:nvPr>
            <p:ph sz="half" idx="2"/>
          </p:nvPr>
        </p:nvSpPr>
        <p:spPr/>
        <p:txBody>
          <a:bodyPr>
            <a:normAutofit/>
          </a:bodyPr>
          <a:lstStyle/>
          <a:p>
            <a:r>
              <a:rPr lang="it-IT" dirty="0" smtClean="0"/>
              <a:t>Nel </a:t>
            </a:r>
            <a:r>
              <a:rPr lang="it-IT" dirty="0"/>
              <a:t>libro </a:t>
            </a:r>
            <a:r>
              <a:rPr lang="it-IT" i="1" dirty="0"/>
              <a:t>Tradizione di Zhou </a:t>
            </a:r>
            <a:r>
              <a:rPr lang="it-IT" dirty="0"/>
              <a:t>(581 a.C.): “Sopra o sotto i Vitali, la cauterizzazione diretta non può essere utilizzata…</a:t>
            </a:r>
            <a:r>
              <a:rPr lang="it-IT" dirty="0" smtClean="0"/>
              <a:t>”</a:t>
            </a:r>
          </a:p>
          <a:p>
            <a:r>
              <a:rPr lang="it-IT" dirty="0"/>
              <a:t>Nel libro </a:t>
            </a:r>
            <a:r>
              <a:rPr lang="it-IT" i="1" dirty="0"/>
              <a:t>I Segreti di Bian </a:t>
            </a:r>
            <a:r>
              <a:rPr lang="it-IT" i="1" dirty="0" err="1"/>
              <a:t>Que</a:t>
            </a:r>
            <a:r>
              <a:rPr lang="it-IT" i="1" dirty="0"/>
              <a:t> </a:t>
            </a:r>
            <a:r>
              <a:rPr lang="it-IT" dirty="0"/>
              <a:t>se ne fa menzione quando si dice di dare la moxa alle persone che dormono. </a:t>
            </a:r>
          </a:p>
        </p:txBody>
      </p:sp>
      <p:pic>
        <p:nvPicPr>
          <p:cNvPr id="7" name="Segnaposto contenuto 6" descr="moxa diretta.jpg"/>
          <p:cNvPicPr>
            <a:picLocks noGrp="1" noChangeAspect="1"/>
          </p:cNvPicPr>
          <p:nvPr>
            <p:ph sz="half" idx="1"/>
          </p:nvPr>
        </p:nvPicPr>
        <p:blipFill>
          <a:blip r:embed="rId3">
            <a:extLst>
              <a:ext uri="{28A0092B-C50C-407E-A947-70E740481C1C}">
                <a14:useLocalDpi xmlns:a14="http://schemas.microsoft.com/office/drawing/2010/main" val="0"/>
              </a:ext>
            </a:extLst>
          </a:blip>
          <a:srcRect l="19046" r="19046"/>
          <a:stretch>
            <a:fillRect/>
          </a:stretch>
        </p:blipFill>
        <p:spPr/>
      </p:pic>
    </p:spTree>
    <p:extLst>
      <p:ext uri="{BB962C8B-B14F-4D97-AF65-F5344CB8AC3E}">
        <p14:creationId xmlns:p14="http://schemas.microsoft.com/office/powerpoint/2010/main" val="3495611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78916022"/>
              </p:ext>
            </p:extLst>
          </p:nvPr>
        </p:nvGraphicFramePr>
        <p:xfrm>
          <a:off x="779463" y="1828800"/>
          <a:ext cx="7583487" cy="4297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8437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dissolv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dissolve">
                                      <p:cBhvr>
                                        <p:cTn id="12" dur="500"/>
                                        <p:tgtEl>
                                          <p:spTgt spid="4">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chart seriesIdx="1" categoryIdx="0" bldStep="ptInCategory"/>
                                            </p:graphicEl>
                                          </p:spTgt>
                                        </p:tgtEl>
                                        <p:attrNameLst>
                                          <p:attrName>style.visibility</p:attrName>
                                        </p:attrNameLst>
                                      </p:cBhvr>
                                      <p:to>
                                        <p:strVal val="visible"/>
                                      </p:to>
                                    </p:set>
                                    <p:animEffect transition="in" filter="dissolve">
                                      <p:cBhvr>
                                        <p:cTn id="17" dur="500"/>
                                        <p:tgtEl>
                                          <p:spTgt spid="4">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chart seriesIdx="2" categoryIdx="0" bldStep="ptInCategory"/>
                                            </p:graphicEl>
                                          </p:spTgt>
                                        </p:tgtEl>
                                        <p:attrNameLst>
                                          <p:attrName>style.visibility</p:attrName>
                                        </p:attrNameLst>
                                      </p:cBhvr>
                                      <p:to>
                                        <p:strVal val="visible"/>
                                      </p:to>
                                    </p:set>
                                    <p:animEffect transition="in" filter="dissolve">
                                      <p:cBhvr>
                                        <p:cTn id="22" dur="500"/>
                                        <p:tgtEl>
                                          <p:spTgt spid="4">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cauterizzazione</a:t>
            </a:r>
            <a:endParaRPr lang="it-IT" dirty="0"/>
          </a:p>
        </p:txBody>
      </p:sp>
      <p:pic>
        <p:nvPicPr>
          <p:cNvPr id="5" name="Segnaposto contenuto 4" descr="moxa1.jpg"/>
          <p:cNvPicPr>
            <a:picLocks noGrp="1" noChangeAspect="1"/>
          </p:cNvPicPr>
          <p:nvPr>
            <p:ph sz="half" idx="1"/>
          </p:nvPr>
        </p:nvPicPr>
        <p:blipFill>
          <a:blip r:embed="rId3">
            <a:extLst>
              <a:ext uri="{28A0092B-C50C-407E-A947-70E740481C1C}">
                <a14:useLocalDpi xmlns:a14="http://schemas.microsoft.com/office/drawing/2010/main" val="0"/>
              </a:ext>
            </a:extLst>
          </a:blip>
          <a:srcRect t="4861" b="4861"/>
          <a:stretch>
            <a:fillRect/>
          </a:stretch>
        </p:blipFill>
        <p:spPr/>
      </p:pic>
      <p:sp>
        <p:nvSpPr>
          <p:cNvPr id="4" name="Segnaposto contenuto 3"/>
          <p:cNvSpPr>
            <a:spLocks noGrp="1"/>
          </p:cNvSpPr>
          <p:nvPr>
            <p:ph sz="half" idx="2"/>
          </p:nvPr>
        </p:nvSpPr>
        <p:spPr/>
        <p:txBody>
          <a:bodyPr>
            <a:normAutofit fontScale="92500" lnSpcReduction="10000"/>
          </a:bodyPr>
          <a:lstStyle/>
          <a:p>
            <a:r>
              <a:rPr lang="it-IT" dirty="0"/>
              <a:t>C</a:t>
            </a:r>
            <a:r>
              <a:rPr lang="it-IT" dirty="0" smtClean="0"/>
              <a:t>lassico </a:t>
            </a:r>
            <a:r>
              <a:rPr lang="it-IT" dirty="0"/>
              <a:t>medico della Dinastia Han dell’Est </a:t>
            </a:r>
            <a:r>
              <a:rPr lang="it-IT" i="1" dirty="0"/>
              <a:t>Discussione sui Disordini Indotti dal </a:t>
            </a:r>
            <a:r>
              <a:rPr lang="it-IT" i="1" dirty="0" smtClean="0"/>
              <a:t>Freddo</a:t>
            </a:r>
            <a:r>
              <a:rPr lang="it-IT" dirty="0" smtClean="0"/>
              <a:t>.</a:t>
            </a:r>
          </a:p>
          <a:p>
            <a:r>
              <a:rPr lang="it-IT" dirty="0"/>
              <a:t>Durante i periodi </a:t>
            </a:r>
            <a:r>
              <a:rPr lang="it-IT" dirty="0" err="1"/>
              <a:t>Jin</a:t>
            </a:r>
            <a:r>
              <a:rPr lang="it-IT" dirty="0"/>
              <a:t> e </a:t>
            </a:r>
            <a:r>
              <a:rPr lang="it-IT" dirty="0" err="1"/>
              <a:t>Tang</a:t>
            </a:r>
            <a:r>
              <a:rPr lang="it-IT" dirty="0"/>
              <a:t> fu sviluppato un metodo indiretto di cauterizzazione. Nel classico </a:t>
            </a:r>
            <a:r>
              <a:rPr lang="it-IT" dirty="0" err="1"/>
              <a:t>Tang</a:t>
            </a:r>
            <a:r>
              <a:rPr lang="it-IT" dirty="0"/>
              <a:t> </a:t>
            </a:r>
            <a:r>
              <a:rPr lang="it-IT" i="1" dirty="0"/>
              <a:t>Prescrizione dei Mille Ducati</a:t>
            </a:r>
            <a:r>
              <a:rPr lang="it-IT" dirty="0"/>
              <a:t>, sono discussi vari metodi incluso quello della moxa su un sottile trancio di ostia o altro materiale quali aglio, soia, cera d’api, sale o zenzero e alla quale si dà fuoco</a:t>
            </a:r>
            <a:r>
              <a:rPr lang="it-IT" dirty="0" smtClean="0"/>
              <a:t>.</a:t>
            </a:r>
            <a:endParaRPr lang="it-IT" dirty="0"/>
          </a:p>
        </p:txBody>
      </p:sp>
    </p:spTree>
    <p:extLst>
      <p:ext uri="{BB962C8B-B14F-4D97-AF65-F5344CB8AC3E}">
        <p14:creationId xmlns:p14="http://schemas.microsoft.com/office/powerpoint/2010/main" val="570706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cauterizzazione</a:t>
            </a:r>
            <a:endParaRPr lang="it-IT" dirty="0"/>
          </a:p>
        </p:txBody>
      </p:sp>
      <p:sp>
        <p:nvSpPr>
          <p:cNvPr id="4" name="Segnaposto contenuto 3"/>
          <p:cNvSpPr>
            <a:spLocks noGrp="1"/>
          </p:cNvSpPr>
          <p:nvPr>
            <p:ph sz="half" idx="2"/>
          </p:nvPr>
        </p:nvSpPr>
        <p:spPr>
          <a:xfrm>
            <a:off x="4796791" y="1828800"/>
            <a:ext cx="3566160" cy="1777391"/>
          </a:xfrm>
        </p:spPr>
        <p:txBody>
          <a:bodyPr>
            <a:normAutofit/>
          </a:bodyPr>
          <a:lstStyle/>
          <a:p>
            <a:r>
              <a:rPr lang="it-IT" dirty="0" smtClean="0"/>
              <a:t>Dinastia Ming (1368-1662) utilizza un ramo di gelso o pesca.</a:t>
            </a:r>
          </a:p>
          <a:p>
            <a:r>
              <a:rPr lang="it-IT" dirty="0" smtClean="0"/>
              <a:t>Bastoncino</a:t>
            </a:r>
          </a:p>
        </p:txBody>
      </p:sp>
      <p:pic>
        <p:nvPicPr>
          <p:cNvPr id="6" name="Segnaposto contenuto 5" descr="moxa bastoncino.jpg"/>
          <p:cNvPicPr>
            <a:picLocks noGrp="1" noChangeAspect="1"/>
          </p:cNvPicPr>
          <p:nvPr>
            <p:ph sz="half" idx="1"/>
          </p:nvPr>
        </p:nvPicPr>
        <p:blipFill>
          <a:blip r:embed="rId3">
            <a:extLst>
              <a:ext uri="{28A0092B-C50C-407E-A947-70E740481C1C}">
                <a14:useLocalDpi xmlns:a14="http://schemas.microsoft.com/office/drawing/2010/main" val="0"/>
              </a:ext>
            </a:extLst>
          </a:blip>
          <a:srcRect l="18886" r="18886"/>
          <a:stretch>
            <a:fillRect/>
          </a:stretch>
        </p:blipFill>
        <p:spPr/>
      </p:pic>
      <p:sp>
        <p:nvSpPr>
          <p:cNvPr id="7" name="Segnaposto contenuto 3"/>
          <p:cNvSpPr txBox="1">
            <a:spLocks/>
          </p:cNvSpPr>
          <p:nvPr/>
        </p:nvSpPr>
        <p:spPr>
          <a:xfrm>
            <a:off x="4813134" y="3764228"/>
            <a:ext cx="3566160" cy="211000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a:solidFill>
                  <a:schemeClr val="bg2"/>
                </a:solidFill>
                <a:effectLst>
                  <a:outerShdw blurRad="63500" dir="2700000" algn="tl" rotWithShape="0">
                    <a:schemeClr val="tx1">
                      <a:alpha val="40000"/>
                    </a:schemeClr>
                  </a:outerShdw>
                </a:effectLst>
                <a:latin typeface="+mn-lt"/>
                <a:ea typeface="+mn-ea"/>
                <a:cs typeface="+mn-cs"/>
              </a:defRPr>
            </a:lvl9pPr>
          </a:lstStyle>
          <a:p>
            <a:r>
              <a:rPr lang="it-IT" dirty="0" smtClean="0"/>
              <a:t>In epoca Ming si prevede l’uso del peduncolo della pianta </a:t>
            </a:r>
            <a:r>
              <a:rPr lang="it-IT" i="1" dirty="0" err="1" smtClean="0"/>
              <a:t>Juncus</a:t>
            </a:r>
            <a:r>
              <a:rPr lang="it-IT" i="1" dirty="0" smtClean="0"/>
              <a:t> </a:t>
            </a:r>
            <a:r>
              <a:rPr lang="it-IT" i="1" dirty="0" err="1" smtClean="0"/>
              <a:t>effusus</a:t>
            </a:r>
            <a:r>
              <a:rPr lang="it-IT" i="1" dirty="0" smtClean="0"/>
              <a:t> </a:t>
            </a:r>
            <a:r>
              <a:rPr lang="it-IT" dirty="0" smtClean="0"/>
              <a:t>(</a:t>
            </a:r>
            <a:r>
              <a:rPr lang="it-IT" i="1" dirty="0" err="1" smtClean="0"/>
              <a:t>dengxincao</a:t>
            </a:r>
            <a:r>
              <a:rPr lang="it-IT" dirty="0" smtClean="0"/>
              <a:t>);</a:t>
            </a:r>
          </a:p>
          <a:p>
            <a:r>
              <a:rPr lang="it-IT" dirty="0" smtClean="0"/>
              <a:t>Rame.</a:t>
            </a:r>
            <a:endParaRPr lang="it-IT" dirty="0"/>
          </a:p>
        </p:txBody>
      </p:sp>
    </p:spTree>
    <p:extLst>
      <p:ext uri="{BB962C8B-B14F-4D97-AF65-F5344CB8AC3E}">
        <p14:creationId xmlns:p14="http://schemas.microsoft.com/office/powerpoint/2010/main" val="194741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cauterizzazione</a:t>
            </a:r>
            <a:endParaRPr lang="it-IT" dirty="0"/>
          </a:p>
        </p:txBody>
      </p:sp>
      <p:sp>
        <p:nvSpPr>
          <p:cNvPr id="4" name="Segnaposto contenuto 3"/>
          <p:cNvSpPr>
            <a:spLocks noGrp="1"/>
          </p:cNvSpPr>
          <p:nvPr>
            <p:ph sz="half" idx="2"/>
          </p:nvPr>
        </p:nvSpPr>
        <p:spPr/>
        <p:txBody>
          <a:bodyPr>
            <a:normAutofit/>
          </a:bodyPr>
          <a:lstStyle/>
          <a:p>
            <a:r>
              <a:rPr lang="it-IT" dirty="0" smtClean="0"/>
              <a:t>Dinastia </a:t>
            </a:r>
            <a:r>
              <a:rPr lang="it-IT" dirty="0"/>
              <a:t>Song (960-1279) cauterizzazione </a:t>
            </a:r>
            <a:r>
              <a:rPr lang="it-IT" dirty="0" smtClean="0"/>
              <a:t>spontanea;</a:t>
            </a:r>
          </a:p>
          <a:p>
            <a:r>
              <a:rPr lang="it-IT" dirty="0"/>
              <a:t>C</a:t>
            </a:r>
            <a:r>
              <a:rPr lang="it-IT" dirty="0" smtClean="0"/>
              <a:t>oppettazione </a:t>
            </a:r>
            <a:r>
              <a:rPr lang="it-IT" dirty="0"/>
              <a:t>veniva eseguita con le corna di </a:t>
            </a:r>
            <a:r>
              <a:rPr lang="it-IT" dirty="0" smtClean="0"/>
              <a:t>animali;</a:t>
            </a:r>
          </a:p>
          <a:p>
            <a:r>
              <a:rPr lang="it-IT" dirty="0"/>
              <a:t>suzione con coppette di bambù, ceramica, metallo e vetro</a:t>
            </a:r>
            <a:r>
              <a:rPr lang="it-IT" dirty="0" smtClean="0"/>
              <a:t>. </a:t>
            </a:r>
            <a:endParaRPr lang="it-IT" dirty="0"/>
          </a:p>
        </p:txBody>
      </p:sp>
      <p:pic>
        <p:nvPicPr>
          <p:cNvPr id="8" name="Segnaposto contenuto 7" descr="coppettazione2.jpg"/>
          <p:cNvPicPr>
            <a:picLocks noGrp="1" noChangeAspect="1"/>
          </p:cNvPicPr>
          <p:nvPr>
            <p:ph sz="half" idx="1"/>
          </p:nvPr>
        </p:nvPicPr>
        <p:blipFill>
          <a:blip r:embed="rId3">
            <a:extLst>
              <a:ext uri="{28A0092B-C50C-407E-A947-70E740481C1C}">
                <a14:useLocalDpi xmlns:a14="http://schemas.microsoft.com/office/drawing/2010/main" val="0"/>
              </a:ext>
            </a:extLst>
          </a:blip>
          <a:srcRect l="22412" r="22412"/>
          <a:stretch>
            <a:fillRect/>
          </a:stretch>
        </p:blipFill>
        <p:spPr/>
      </p:pic>
    </p:spTree>
    <p:extLst>
      <p:ext uri="{BB962C8B-B14F-4D97-AF65-F5344CB8AC3E}">
        <p14:creationId xmlns:p14="http://schemas.microsoft.com/office/powerpoint/2010/main" val="3838731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79463" y="2174382"/>
            <a:ext cx="7583487" cy="2159493"/>
          </a:xfrm>
        </p:spPr>
        <p:txBody>
          <a:bodyPr/>
          <a:lstStyle/>
          <a:p>
            <a:r>
              <a:rPr lang="it-IT" dirty="0" smtClean="0"/>
              <a:t>Le funzioni di agopuntura e moxibustione</a:t>
            </a:r>
            <a:endParaRPr lang="it-IT" dirty="0"/>
          </a:p>
        </p:txBody>
      </p:sp>
      <p:sp>
        <p:nvSpPr>
          <p:cNvPr id="6" name="Segnaposto testo 5"/>
          <p:cNvSpPr>
            <a:spLocks noGrp="1"/>
          </p:cNvSpPr>
          <p:nvPr>
            <p:ph type="body" idx="1"/>
          </p:nvPr>
        </p:nvSpPr>
        <p:spPr/>
        <p:txBody>
          <a:bodyPr/>
          <a:lstStyle/>
          <a:p>
            <a:endParaRPr lang="it-IT"/>
          </a:p>
        </p:txBody>
      </p:sp>
    </p:spTree>
    <p:extLst>
      <p:ext uri="{BB962C8B-B14F-4D97-AF65-F5344CB8AC3E}">
        <p14:creationId xmlns:p14="http://schemas.microsoft.com/office/powerpoint/2010/main" val="4032603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lstStyle/>
          <a:p>
            <a:r>
              <a:rPr lang="it-IT" dirty="0" smtClean="0"/>
              <a:t>Capitolo </a:t>
            </a:r>
            <a:r>
              <a:rPr lang="it-IT" dirty="0"/>
              <a:t>8 del </a:t>
            </a:r>
            <a:r>
              <a:rPr lang="it-IT" i="1" dirty="0"/>
              <a:t>Ling Shu </a:t>
            </a:r>
            <a:r>
              <a:rPr lang="it-IT" dirty="0"/>
              <a:t>è scritto: “Il polso ospita lo Spirito</a:t>
            </a:r>
            <a:r>
              <a:rPr lang="it-IT" dirty="0" smtClean="0"/>
              <a:t>”;</a:t>
            </a:r>
          </a:p>
          <a:p>
            <a:r>
              <a:rPr lang="it-IT" dirty="0" smtClean="0"/>
              <a:t>Parola unica </a:t>
            </a:r>
            <a:r>
              <a:rPr lang="it-IT" i="1" dirty="0"/>
              <a:t>Shenqi</a:t>
            </a:r>
            <a:r>
              <a:rPr lang="it-IT" dirty="0"/>
              <a:t>, Spirito </a:t>
            </a:r>
            <a:r>
              <a:rPr lang="it-IT" dirty="0" smtClean="0"/>
              <a:t>Qi;</a:t>
            </a:r>
          </a:p>
          <a:p>
            <a:r>
              <a:rPr lang="it-IT" dirty="0" smtClean="0"/>
              <a:t>Primo </a:t>
            </a:r>
            <a:r>
              <a:rPr lang="it-IT" dirty="0"/>
              <a:t>capitolo del </a:t>
            </a:r>
            <a:r>
              <a:rPr lang="it-IT" i="1" dirty="0"/>
              <a:t>Lingshu </a:t>
            </a:r>
            <a:r>
              <a:rPr lang="it-IT" dirty="0"/>
              <a:t>dove si dice che i punti sono “dove lo </a:t>
            </a:r>
            <a:r>
              <a:rPr lang="it-IT" i="1" dirty="0"/>
              <a:t>Shenqi</a:t>
            </a:r>
            <a:r>
              <a:rPr lang="it-IT" dirty="0"/>
              <a:t> vaga dentro e fuori</a:t>
            </a:r>
            <a:r>
              <a:rPr lang="it-IT" dirty="0" smtClean="0"/>
              <a:t>” ;</a:t>
            </a:r>
          </a:p>
          <a:p>
            <a:r>
              <a:rPr lang="it-IT" i="1" dirty="0"/>
              <a:t>Nei Ching </a:t>
            </a:r>
            <a:r>
              <a:rPr lang="it-IT" i="1" dirty="0" err="1"/>
              <a:t>Uang</a:t>
            </a:r>
            <a:r>
              <a:rPr lang="it-IT" i="1" dirty="0"/>
              <a:t> Di Su Wen</a:t>
            </a:r>
            <a:r>
              <a:rPr lang="it-IT" dirty="0"/>
              <a:t>: “L’uso di tecniche quali l’agopuntura serve a regolare il </a:t>
            </a:r>
            <a:r>
              <a:rPr lang="it-IT" i="1" dirty="0"/>
              <a:t>Qi”</a:t>
            </a:r>
            <a:r>
              <a:rPr lang="it-IT" dirty="0"/>
              <a:t> (</a:t>
            </a:r>
            <a:r>
              <a:rPr lang="it-IT" i="1" dirty="0"/>
              <a:t>Lingshu</a:t>
            </a:r>
            <a:r>
              <a:rPr lang="it-IT" dirty="0"/>
              <a:t>, capitolo 75)</a:t>
            </a:r>
            <a:r>
              <a:rPr lang="it-IT" dirty="0" smtClean="0"/>
              <a:t>. </a:t>
            </a:r>
            <a:endParaRPr lang="it-IT" dirty="0"/>
          </a:p>
        </p:txBody>
      </p:sp>
    </p:spTree>
    <p:extLst>
      <p:ext uri="{BB962C8B-B14F-4D97-AF65-F5344CB8AC3E}">
        <p14:creationId xmlns:p14="http://schemas.microsoft.com/office/powerpoint/2010/main" val="236375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lstStyle/>
          <a:p>
            <a:r>
              <a:rPr lang="it-IT" dirty="0"/>
              <a:t>“Tutta l’agopuntura corretta prima di tutto tratta lo Spirito” (</a:t>
            </a:r>
            <a:r>
              <a:rPr lang="it-IT" i="1" dirty="0"/>
              <a:t>Su Wen</a:t>
            </a:r>
            <a:r>
              <a:rPr lang="it-IT" dirty="0"/>
              <a:t>, capitolo 25</a:t>
            </a:r>
            <a:r>
              <a:rPr lang="it-IT" dirty="0" smtClean="0"/>
              <a:t>);</a:t>
            </a:r>
          </a:p>
          <a:p>
            <a:r>
              <a:rPr lang="it-IT" dirty="0"/>
              <a:t>“Controllare lo Spirito facilita il movimento del Qi” (</a:t>
            </a:r>
            <a:r>
              <a:rPr lang="it-IT" i="1" dirty="0"/>
              <a:t>Su Wen</a:t>
            </a:r>
            <a:r>
              <a:rPr lang="it-IT" dirty="0"/>
              <a:t>, capitolo 54</a:t>
            </a:r>
            <a:r>
              <a:rPr lang="it-IT" dirty="0" smtClean="0"/>
              <a:t>);</a:t>
            </a:r>
          </a:p>
          <a:p>
            <a:r>
              <a:rPr lang="it-IT" dirty="0"/>
              <a:t>il capitolo 1 del </a:t>
            </a:r>
            <a:r>
              <a:rPr lang="it-IT" i="1" dirty="0"/>
              <a:t>Lingshu</a:t>
            </a:r>
            <a:r>
              <a:rPr lang="it-IT" dirty="0"/>
              <a:t> afferma: “Quelli che usano gli aghi non devono dimenticare lo Spirito</a:t>
            </a:r>
            <a:r>
              <a:rPr lang="it-IT" dirty="0" smtClean="0"/>
              <a:t>”;</a:t>
            </a:r>
          </a:p>
          <a:p>
            <a:r>
              <a:rPr lang="it-IT" dirty="0"/>
              <a:t>Il sanguinamento regola il Qi e cura lo Spirito. </a:t>
            </a:r>
          </a:p>
        </p:txBody>
      </p:sp>
    </p:spTree>
    <p:extLst>
      <p:ext uri="{BB962C8B-B14F-4D97-AF65-F5344CB8AC3E}">
        <p14:creationId xmlns:p14="http://schemas.microsoft.com/office/powerpoint/2010/main" val="840406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lstStyle/>
          <a:p>
            <a:r>
              <a:rPr lang="it-IT" dirty="0"/>
              <a:t>C</a:t>
            </a:r>
            <a:r>
              <a:rPr lang="it-IT" dirty="0" smtClean="0"/>
              <a:t>apitolo </a:t>
            </a:r>
            <a:r>
              <a:rPr lang="it-IT" dirty="0"/>
              <a:t>32 del </a:t>
            </a:r>
            <a:r>
              <a:rPr lang="it-IT" i="1" dirty="0"/>
              <a:t>Lingshu</a:t>
            </a:r>
            <a:r>
              <a:rPr lang="it-IT" dirty="0"/>
              <a:t> è scritto: “Solo quando il polso e il Sangue sono armoniosi, l’Essenza e lo Spirito (</a:t>
            </a:r>
            <a:r>
              <a:rPr lang="it-IT" i="1" dirty="0"/>
              <a:t>Jing</a:t>
            </a:r>
            <a:r>
              <a:rPr lang="it-IT" dirty="0"/>
              <a:t> e </a:t>
            </a:r>
            <a:r>
              <a:rPr lang="it-IT" i="1" dirty="0"/>
              <a:t>Shen</a:t>
            </a:r>
            <a:r>
              <a:rPr lang="it-IT" dirty="0"/>
              <a:t>) sono al sicuro</a:t>
            </a:r>
            <a:r>
              <a:rPr lang="it-IT" dirty="0" smtClean="0"/>
              <a:t>”;</a:t>
            </a:r>
          </a:p>
          <a:p>
            <a:r>
              <a:rPr lang="it-IT" dirty="0"/>
              <a:t>L</a:t>
            </a:r>
            <a:r>
              <a:rPr lang="it-IT" dirty="0" smtClean="0"/>
              <a:t>’agopuntura </a:t>
            </a:r>
            <a:r>
              <a:rPr lang="it-IT" dirty="0"/>
              <a:t>può localizzare il dolore e muovere il dolore” (</a:t>
            </a:r>
            <a:r>
              <a:rPr lang="it-IT" dirty="0" err="1">
                <a:solidFill>
                  <a:schemeClr val="tx1"/>
                </a:solidFill>
                <a:effectLst/>
              </a:rPr>
              <a:t>Dou</a:t>
            </a:r>
            <a:r>
              <a:rPr lang="it-IT" dirty="0">
                <a:solidFill>
                  <a:schemeClr val="tx1"/>
                </a:solidFill>
                <a:effectLst/>
              </a:rPr>
              <a:t> </a:t>
            </a:r>
            <a:r>
              <a:rPr lang="it-IT" dirty="0" err="1">
                <a:solidFill>
                  <a:schemeClr val="tx1"/>
                </a:solidFill>
                <a:effectLst/>
              </a:rPr>
              <a:t>Hanqin</a:t>
            </a:r>
            <a:r>
              <a:rPr lang="it-IT" dirty="0">
                <a:solidFill>
                  <a:schemeClr val="tx1"/>
                </a:solidFill>
                <a:effectLst/>
              </a:rPr>
              <a:t>, </a:t>
            </a:r>
            <a:r>
              <a:rPr lang="it-IT" i="1" dirty="0" err="1">
                <a:solidFill>
                  <a:schemeClr val="tx1"/>
                </a:solidFill>
                <a:effectLst/>
              </a:rPr>
              <a:t>Biaoyoufu</a:t>
            </a:r>
            <a:r>
              <a:rPr lang="it-IT" i="1" dirty="0">
                <a:solidFill>
                  <a:schemeClr val="tx1"/>
                </a:solidFill>
                <a:effectLst/>
              </a:rPr>
              <a:t> </a:t>
            </a:r>
            <a:r>
              <a:rPr lang="it-IT" dirty="0">
                <a:solidFill>
                  <a:schemeClr val="tx1"/>
                </a:solidFill>
                <a:effectLst/>
              </a:rPr>
              <a:t>“Ode per chiarire il mistero”).</a:t>
            </a:r>
            <a:endParaRPr lang="it-IT" dirty="0" smtClean="0"/>
          </a:p>
          <a:p>
            <a:r>
              <a:rPr lang="it-IT" dirty="0">
                <a:solidFill>
                  <a:schemeClr val="tx1"/>
                </a:solidFill>
                <a:effectLst/>
              </a:rPr>
              <a:t>Nel capitolo 1 del </a:t>
            </a:r>
            <a:r>
              <a:rPr lang="it-IT" i="1" dirty="0">
                <a:solidFill>
                  <a:schemeClr val="tx1"/>
                </a:solidFill>
                <a:effectLst/>
              </a:rPr>
              <a:t>Lingshu</a:t>
            </a:r>
            <a:r>
              <a:rPr lang="it-IT" dirty="0">
                <a:solidFill>
                  <a:schemeClr val="tx1"/>
                </a:solidFill>
                <a:effectLst/>
              </a:rPr>
              <a:t> si dice: “Danno al Qi è dolore”. </a:t>
            </a:r>
            <a:r>
              <a:rPr lang="it-IT" dirty="0" smtClean="0">
                <a:solidFill>
                  <a:schemeClr val="tx1"/>
                </a:solidFill>
                <a:effectLst/>
              </a:rPr>
              <a:t> </a:t>
            </a:r>
            <a:endParaRPr lang="it-IT" dirty="0"/>
          </a:p>
        </p:txBody>
      </p:sp>
    </p:spTree>
    <p:extLst>
      <p:ext uri="{BB962C8B-B14F-4D97-AF65-F5344CB8AC3E}">
        <p14:creationId xmlns:p14="http://schemas.microsoft.com/office/powerpoint/2010/main" val="1995305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fontScale="92500" lnSpcReduction="10000"/>
          </a:bodyPr>
          <a:lstStyle/>
          <a:p>
            <a:r>
              <a:rPr lang="it-IT" dirty="0">
                <a:solidFill>
                  <a:schemeClr val="tx1"/>
                </a:solidFill>
                <a:effectLst/>
              </a:rPr>
              <a:t>Su Wen: “La circolazione nei canali e nei vasi è incessante; essa fluisce senza riposo. Quando il Freddo entra, il movimento nei </a:t>
            </a:r>
            <a:r>
              <a:rPr lang="it-IT" dirty="0" smtClean="0">
                <a:solidFill>
                  <a:schemeClr val="tx1"/>
                </a:solidFill>
                <a:effectLst/>
              </a:rPr>
              <a:t>canali </a:t>
            </a:r>
            <a:r>
              <a:rPr lang="it-IT" dirty="0">
                <a:solidFill>
                  <a:schemeClr val="tx1"/>
                </a:solidFill>
                <a:effectLst/>
              </a:rPr>
              <a:t>è rallentato; quando esso forma un’ostruzione stagnante, il flusso è fermo. Quando [il Freddo] risiede al di fuori dei vasi c’è meno Sangue; quando esso risiede nei vasi il Qi non può passare e c’è un improvviso dolore</a:t>
            </a:r>
            <a:r>
              <a:rPr lang="it-IT" dirty="0" smtClean="0">
                <a:solidFill>
                  <a:schemeClr val="tx1"/>
                </a:solidFill>
                <a:effectLst/>
              </a:rPr>
              <a:t>”;</a:t>
            </a:r>
          </a:p>
          <a:p>
            <a:r>
              <a:rPr lang="it-IT" dirty="0">
                <a:solidFill>
                  <a:schemeClr val="tx1"/>
                </a:solidFill>
                <a:effectLst/>
              </a:rPr>
              <a:t>capitolo 39 del </a:t>
            </a:r>
            <a:r>
              <a:rPr lang="it-IT" i="1" dirty="0">
                <a:solidFill>
                  <a:schemeClr val="tx1"/>
                </a:solidFill>
                <a:effectLst/>
              </a:rPr>
              <a:t>Su Wen</a:t>
            </a:r>
            <a:r>
              <a:rPr lang="it-IT" dirty="0">
                <a:solidFill>
                  <a:schemeClr val="tx1"/>
                </a:solidFill>
                <a:effectLst/>
              </a:rPr>
              <a:t>: “Quando il Freddo alloggia al di fuori dei vasi, essi diventano freddi; quando i vasi sono freddi si contraggono; quando essi si contraggono c’è una costrizione; quando c’è costrizione i piccoli vasi di Connessione circostanti sono affetti e c’è un improvviso dolore.” </a:t>
            </a:r>
            <a:endParaRPr lang="it-IT" dirty="0"/>
          </a:p>
        </p:txBody>
      </p:sp>
    </p:spTree>
    <p:extLst>
      <p:ext uri="{BB962C8B-B14F-4D97-AF65-F5344CB8AC3E}">
        <p14:creationId xmlns:p14="http://schemas.microsoft.com/office/powerpoint/2010/main" val="3968662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a:bodyPr>
          <a:lstStyle/>
          <a:p>
            <a:r>
              <a:rPr lang="it-IT" dirty="0" smtClean="0">
                <a:solidFill>
                  <a:schemeClr val="tx1"/>
                </a:solidFill>
                <a:effectLst/>
              </a:rPr>
              <a:t>Capitolo 74 del </a:t>
            </a:r>
            <a:r>
              <a:rPr lang="it-IT" i="1" dirty="0" smtClean="0">
                <a:solidFill>
                  <a:schemeClr val="tx1"/>
                </a:solidFill>
                <a:effectLst/>
              </a:rPr>
              <a:t>Su Wen </a:t>
            </a:r>
            <a:r>
              <a:rPr lang="it-IT" dirty="0" smtClean="0">
                <a:solidFill>
                  <a:schemeClr val="tx1"/>
                </a:solidFill>
                <a:effectLst/>
              </a:rPr>
              <a:t>si dice: “Tutto il dolore, il prurito ed i disordini della pelle appartengono al Cuore”;</a:t>
            </a:r>
          </a:p>
          <a:p>
            <a:r>
              <a:rPr lang="it-IT" dirty="0" smtClean="0">
                <a:solidFill>
                  <a:schemeClr val="tx1"/>
                </a:solidFill>
                <a:effectLst/>
              </a:rPr>
              <a:t>L’agopuntura “regola il Qi e il Sangue” (</a:t>
            </a:r>
            <a:r>
              <a:rPr lang="it-IT" i="1" dirty="0" smtClean="0">
                <a:solidFill>
                  <a:schemeClr val="tx1"/>
                </a:solidFill>
                <a:effectLst/>
              </a:rPr>
              <a:t>Su Wen</a:t>
            </a:r>
            <a:r>
              <a:rPr lang="it-IT" dirty="0" smtClean="0">
                <a:solidFill>
                  <a:schemeClr val="tx1"/>
                </a:solidFill>
                <a:effectLst/>
              </a:rPr>
              <a:t>, capitolo 1);</a:t>
            </a:r>
          </a:p>
          <a:p>
            <a:r>
              <a:rPr lang="it-IT" dirty="0" smtClean="0">
                <a:solidFill>
                  <a:schemeClr val="tx1"/>
                </a:solidFill>
                <a:effectLst/>
              </a:rPr>
              <a:t>L’agopuntura “ripristina il Qi” (</a:t>
            </a:r>
            <a:r>
              <a:rPr lang="it-IT" i="1" dirty="0" smtClean="0">
                <a:solidFill>
                  <a:schemeClr val="tx1"/>
                </a:solidFill>
                <a:effectLst/>
              </a:rPr>
              <a:t>Classico delle Categorie</a:t>
            </a:r>
            <a:r>
              <a:rPr lang="it-IT" dirty="0" smtClean="0">
                <a:solidFill>
                  <a:schemeClr val="tx1"/>
                </a:solidFill>
                <a:effectLst/>
              </a:rPr>
              <a:t>) e rilascia la costrizione dei tessuti</a:t>
            </a:r>
            <a:r>
              <a:rPr lang="it-IT" dirty="0"/>
              <a:t>.</a:t>
            </a:r>
            <a:endParaRPr lang="it-IT" dirty="0" smtClean="0">
              <a:solidFill>
                <a:schemeClr val="tx1"/>
              </a:solidFill>
              <a:effectLst/>
            </a:endParaRPr>
          </a:p>
        </p:txBody>
      </p:sp>
    </p:spTree>
    <p:extLst>
      <p:ext uri="{BB962C8B-B14F-4D97-AF65-F5344CB8AC3E}">
        <p14:creationId xmlns:p14="http://schemas.microsoft.com/office/powerpoint/2010/main" val="61242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fontScale="92500" lnSpcReduction="20000"/>
          </a:bodyPr>
          <a:lstStyle/>
          <a:p>
            <a:r>
              <a:rPr lang="it-IT" dirty="0" smtClean="0">
                <a:solidFill>
                  <a:schemeClr val="tx1"/>
                </a:solidFill>
                <a:effectLst/>
              </a:rPr>
              <a:t>Capitolo </a:t>
            </a:r>
            <a:r>
              <a:rPr lang="it-IT" dirty="0">
                <a:solidFill>
                  <a:schemeClr val="tx1"/>
                </a:solidFill>
                <a:effectLst/>
              </a:rPr>
              <a:t>74 del Su Wen: “Quando il Cuore è sereno, [ogni] dolore sembra trascurabile</a:t>
            </a:r>
            <a:r>
              <a:rPr lang="it-IT" dirty="0" smtClean="0">
                <a:solidFill>
                  <a:schemeClr val="tx1"/>
                </a:solidFill>
                <a:effectLst/>
              </a:rPr>
              <a:t>”;</a:t>
            </a:r>
          </a:p>
          <a:p>
            <a:r>
              <a:rPr lang="it-IT" dirty="0">
                <a:solidFill>
                  <a:schemeClr val="tx1"/>
                </a:solidFill>
                <a:effectLst/>
              </a:rPr>
              <a:t>atrofia e </a:t>
            </a:r>
            <a:r>
              <a:rPr lang="it-IT" dirty="0" smtClean="0">
                <a:solidFill>
                  <a:schemeClr val="tx1"/>
                </a:solidFill>
                <a:effectLst/>
              </a:rPr>
              <a:t>blocchi;</a:t>
            </a:r>
          </a:p>
          <a:p>
            <a:r>
              <a:rPr lang="it-IT" dirty="0">
                <a:solidFill>
                  <a:schemeClr val="tx1"/>
                </a:solidFill>
                <a:effectLst/>
              </a:rPr>
              <a:t>“Quando il Qi Nutritivo è in Deficienza, c’è una perdita di funzione” (</a:t>
            </a:r>
            <a:r>
              <a:rPr lang="it-IT" i="1" dirty="0">
                <a:solidFill>
                  <a:schemeClr val="tx1"/>
                </a:solidFill>
                <a:effectLst/>
              </a:rPr>
              <a:t>Su Wen </a:t>
            </a:r>
            <a:r>
              <a:rPr lang="it-IT" dirty="0">
                <a:solidFill>
                  <a:schemeClr val="tx1"/>
                </a:solidFill>
                <a:effectLst/>
              </a:rPr>
              <a:t>capitolo 34</a:t>
            </a:r>
            <a:r>
              <a:rPr lang="it-IT" dirty="0" smtClean="0">
                <a:solidFill>
                  <a:schemeClr val="tx1"/>
                </a:solidFill>
                <a:effectLst/>
              </a:rPr>
              <a:t>);</a:t>
            </a:r>
          </a:p>
          <a:p>
            <a:r>
              <a:rPr lang="it-IT" dirty="0">
                <a:solidFill>
                  <a:schemeClr val="tx1"/>
                </a:solidFill>
                <a:effectLst/>
              </a:rPr>
              <a:t>“Quando il [Qi Nutritivo e] Sangue sono in armonia, essi fluiscono agevolmente lungo i canali, circolando per nutrire lo Yin e lo Yang. Quindi i muscoli ed i tendini sono forti e robusti e le articolazioni si muovono rapidamente e con facilità. Quando il Qi Protettivo è armonioso, la carne è morbida e tonica, la pelle è liscia, ed i pori sono chiusi (</a:t>
            </a:r>
            <a:r>
              <a:rPr lang="it-IT" i="1" dirty="0">
                <a:solidFill>
                  <a:schemeClr val="tx1"/>
                </a:solidFill>
                <a:effectLst/>
              </a:rPr>
              <a:t>Ling Shu</a:t>
            </a:r>
            <a:r>
              <a:rPr lang="it-IT" dirty="0">
                <a:solidFill>
                  <a:schemeClr val="tx1"/>
                </a:solidFill>
                <a:effectLst/>
              </a:rPr>
              <a:t>, cap. 47). </a:t>
            </a:r>
            <a:endParaRPr lang="it-IT" dirty="0"/>
          </a:p>
        </p:txBody>
      </p:sp>
    </p:spTree>
    <p:extLst>
      <p:ext uri="{BB962C8B-B14F-4D97-AF65-F5344CB8AC3E}">
        <p14:creationId xmlns:p14="http://schemas.microsoft.com/office/powerpoint/2010/main" val="4160577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tecniche</a:t>
            </a:r>
            <a:endParaRPr lang="it-IT" dirty="0"/>
          </a:p>
        </p:txBody>
      </p:sp>
      <p:sp>
        <p:nvSpPr>
          <p:cNvPr id="3" name="Sottotitolo 2"/>
          <p:cNvSpPr>
            <a:spLocks noGrp="1"/>
          </p:cNvSpPr>
          <p:nvPr>
            <p:ph type="subTitle" idx="1"/>
          </p:nvPr>
        </p:nvSpPr>
        <p:spPr/>
        <p:txBody>
          <a:bodyPr>
            <a:normAutofit/>
          </a:bodyPr>
          <a:lstStyle/>
          <a:p>
            <a:r>
              <a:rPr lang="it-IT" sz="4400" dirty="0" smtClean="0"/>
              <a:t>DI AGOPUNTURA</a:t>
            </a:r>
            <a:endParaRPr lang="it-IT" sz="4400" dirty="0"/>
          </a:p>
        </p:txBody>
      </p:sp>
    </p:spTree>
    <p:extLst>
      <p:ext uri="{BB962C8B-B14F-4D97-AF65-F5344CB8AC3E}">
        <p14:creationId xmlns:p14="http://schemas.microsoft.com/office/powerpoint/2010/main" val="28586852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a:bodyPr>
          <a:lstStyle/>
          <a:p>
            <a:r>
              <a:rPr lang="it-IT" dirty="0" smtClean="0">
                <a:solidFill>
                  <a:schemeClr val="tx1"/>
                </a:solidFill>
                <a:effectLst/>
              </a:rPr>
              <a:t>Il </a:t>
            </a:r>
            <a:r>
              <a:rPr lang="it-IT" dirty="0">
                <a:solidFill>
                  <a:schemeClr val="tx1"/>
                </a:solidFill>
                <a:effectLst/>
              </a:rPr>
              <a:t>medico della dinastia Ming Zhang </a:t>
            </a:r>
            <a:r>
              <a:rPr lang="it-IT" dirty="0" err="1">
                <a:solidFill>
                  <a:schemeClr val="tx1"/>
                </a:solidFill>
                <a:effectLst/>
              </a:rPr>
              <a:t>Jiebing</a:t>
            </a:r>
            <a:r>
              <a:rPr lang="it-IT" dirty="0">
                <a:solidFill>
                  <a:schemeClr val="tx1"/>
                </a:solidFill>
                <a:effectLst/>
              </a:rPr>
              <a:t>, nella sua annotazione della frase ‘dirigere il Qi’, dal capitolo 34 del </a:t>
            </a:r>
            <a:r>
              <a:rPr lang="it-IT" i="1" dirty="0">
                <a:solidFill>
                  <a:schemeClr val="tx1"/>
                </a:solidFill>
                <a:effectLst/>
              </a:rPr>
              <a:t>Ling Shu</a:t>
            </a:r>
            <a:r>
              <a:rPr lang="it-IT" dirty="0">
                <a:solidFill>
                  <a:schemeClr val="tx1"/>
                </a:solidFill>
                <a:effectLst/>
              </a:rPr>
              <a:t>, spiega: “Dirigere il Qi per ripristinare la Sorgente del Qi…per rinforzare, dirigere il Normale Qi…per drenare, dirigere il Qi Anormale</a:t>
            </a:r>
            <a:r>
              <a:rPr lang="it-IT" dirty="0" smtClean="0">
                <a:solidFill>
                  <a:schemeClr val="tx1"/>
                </a:solidFill>
                <a:effectLst/>
              </a:rPr>
              <a:t>”;</a:t>
            </a:r>
          </a:p>
          <a:p>
            <a:r>
              <a:rPr lang="it-IT" dirty="0" smtClean="0">
                <a:solidFill>
                  <a:schemeClr val="tx1"/>
                </a:solidFill>
                <a:effectLst/>
              </a:rPr>
              <a:t>Da </a:t>
            </a:r>
            <a:r>
              <a:rPr lang="it-IT" dirty="0">
                <a:solidFill>
                  <a:schemeClr val="tx1"/>
                </a:solidFill>
                <a:effectLst/>
              </a:rPr>
              <a:t>un appropriato drenaggio o rinforzo, il Perverso è espulso e il Normale è restaurato, lo Spirito “ritorna nella sua dimora” (</a:t>
            </a:r>
            <a:r>
              <a:rPr lang="it-IT" i="1" dirty="0">
                <a:solidFill>
                  <a:schemeClr val="tx1"/>
                </a:solidFill>
                <a:effectLst/>
              </a:rPr>
              <a:t>Ling Shu</a:t>
            </a:r>
            <a:r>
              <a:rPr lang="it-IT" dirty="0">
                <a:solidFill>
                  <a:schemeClr val="tx1"/>
                </a:solidFill>
                <a:effectLst/>
              </a:rPr>
              <a:t>, cap. 35)</a:t>
            </a:r>
            <a:endParaRPr lang="it-IT" dirty="0"/>
          </a:p>
        </p:txBody>
      </p:sp>
    </p:spTree>
    <p:extLst>
      <p:ext uri="{BB962C8B-B14F-4D97-AF65-F5344CB8AC3E}">
        <p14:creationId xmlns:p14="http://schemas.microsoft.com/office/powerpoint/2010/main" val="275210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a:bodyPr>
          <a:lstStyle/>
          <a:p>
            <a:r>
              <a:rPr lang="it-IT" dirty="0">
                <a:solidFill>
                  <a:schemeClr val="tx1"/>
                </a:solidFill>
                <a:effectLst/>
              </a:rPr>
              <a:t>Nel capitolo 75 del </a:t>
            </a:r>
            <a:r>
              <a:rPr lang="it-IT" i="1" dirty="0">
                <a:solidFill>
                  <a:schemeClr val="tx1"/>
                </a:solidFill>
                <a:effectLst/>
              </a:rPr>
              <a:t>Ling Shu </a:t>
            </a:r>
            <a:r>
              <a:rPr lang="it-IT" dirty="0">
                <a:solidFill>
                  <a:schemeClr val="tx1"/>
                </a:solidFill>
                <a:effectLst/>
              </a:rPr>
              <a:t>c’è scritto: “Quando il Sangue nei vasi ha iniziato ad essere stagnante o si è fermato, l’unico trattamento possibile è il Fuoco</a:t>
            </a:r>
            <a:r>
              <a:rPr lang="it-IT" dirty="0" smtClean="0">
                <a:solidFill>
                  <a:schemeClr val="tx1"/>
                </a:solidFill>
                <a:effectLst/>
              </a:rPr>
              <a:t>”;</a:t>
            </a:r>
          </a:p>
          <a:p>
            <a:r>
              <a:rPr lang="it-IT" dirty="0">
                <a:solidFill>
                  <a:schemeClr val="tx1"/>
                </a:solidFill>
                <a:effectLst/>
              </a:rPr>
              <a:t>Nel capitolo 48 ancora si legge: “Quando il polso è collassato, il Sangue è annodato all’interno…ed il Sangue è bloccato. In queste condizioni la moxa è appropriata”.</a:t>
            </a:r>
            <a:endParaRPr lang="it-IT" dirty="0" smtClean="0">
              <a:solidFill>
                <a:schemeClr val="tx1"/>
              </a:solidFill>
              <a:effectLst/>
            </a:endParaRPr>
          </a:p>
          <a:p>
            <a:endParaRPr lang="it-IT" dirty="0"/>
          </a:p>
        </p:txBody>
      </p:sp>
    </p:spTree>
    <p:extLst>
      <p:ext uri="{BB962C8B-B14F-4D97-AF65-F5344CB8AC3E}">
        <p14:creationId xmlns:p14="http://schemas.microsoft.com/office/powerpoint/2010/main" val="2349307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4400" dirty="0" smtClean="0"/>
              <a:t>Qi, sangue, </a:t>
            </a:r>
            <a:r>
              <a:rPr lang="it-IT" sz="4400" dirty="0" err="1" smtClean="0"/>
              <a:t>shen</a:t>
            </a:r>
            <a:r>
              <a:rPr lang="it-IT" sz="4400" dirty="0" smtClean="0"/>
              <a:t> e </a:t>
            </a:r>
            <a:r>
              <a:rPr lang="it-IT" sz="4400" dirty="0" err="1" smtClean="0"/>
              <a:t>jing</a:t>
            </a:r>
            <a:endParaRPr lang="it-IT" sz="4400" dirty="0"/>
          </a:p>
        </p:txBody>
      </p:sp>
      <p:sp>
        <p:nvSpPr>
          <p:cNvPr id="5" name="Segnaposto contenuto 4"/>
          <p:cNvSpPr>
            <a:spLocks noGrp="1"/>
          </p:cNvSpPr>
          <p:nvPr>
            <p:ph idx="1"/>
          </p:nvPr>
        </p:nvSpPr>
        <p:spPr/>
        <p:txBody>
          <a:bodyPr>
            <a:normAutofit/>
          </a:bodyPr>
          <a:lstStyle/>
          <a:p>
            <a:r>
              <a:rPr lang="it-IT" i="1" dirty="0">
                <a:solidFill>
                  <a:schemeClr val="tx1"/>
                </a:solidFill>
                <a:effectLst/>
              </a:rPr>
              <a:t>Segreti del Maestro del Fiume del Cinabro</a:t>
            </a:r>
            <a:r>
              <a:rPr lang="it-IT" dirty="0">
                <a:solidFill>
                  <a:schemeClr val="tx1"/>
                </a:solidFill>
                <a:effectLst/>
              </a:rPr>
              <a:t>: “Se il Sangue incontra il Calore si muove, se incontra il Freddo ristagna</a:t>
            </a:r>
            <a:r>
              <a:rPr lang="it-IT" dirty="0" smtClean="0">
                <a:solidFill>
                  <a:schemeClr val="tx1"/>
                </a:solidFill>
                <a:effectLst/>
              </a:rPr>
              <a:t>”;</a:t>
            </a:r>
          </a:p>
          <a:p>
            <a:r>
              <a:rPr lang="it-IT" dirty="0">
                <a:solidFill>
                  <a:schemeClr val="tx1"/>
                </a:solidFill>
                <a:effectLst/>
              </a:rPr>
              <a:t>“Per stagnazione e movimenti difficoltosi  [del Sangue], dirigere la [Yang] Qi a scaldarlo. In questo modo il Sangue sarà in armonia, e [il dolore] cesserà” (</a:t>
            </a:r>
            <a:r>
              <a:rPr lang="it-IT" i="1" dirty="0">
                <a:solidFill>
                  <a:schemeClr val="tx1"/>
                </a:solidFill>
                <a:effectLst/>
              </a:rPr>
              <a:t>Ling Shu</a:t>
            </a:r>
            <a:r>
              <a:rPr lang="it-IT" dirty="0">
                <a:solidFill>
                  <a:schemeClr val="tx1"/>
                </a:solidFill>
                <a:effectLst/>
              </a:rPr>
              <a:t> cap. 64</a:t>
            </a:r>
            <a:r>
              <a:rPr lang="it-IT" dirty="0" smtClean="0">
                <a:solidFill>
                  <a:schemeClr val="tx1"/>
                </a:solidFill>
                <a:effectLst/>
              </a:rPr>
              <a:t>);</a:t>
            </a:r>
          </a:p>
          <a:p>
            <a:r>
              <a:rPr lang="it-IT" i="1" dirty="0">
                <a:solidFill>
                  <a:schemeClr val="tx1"/>
                </a:solidFill>
                <a:effectLst/>
              </a:rPr>
              <a:t>Su Wen</a:t>
            </a:r>
            <a:r>
              <a:rPr lang="it-IT" dirty="0">
                <a:solidFill>
                  <a:schemeClr val="tx1"/>
                </a:solidFill>
                <a:effectLst/>
              </a:rPr>
              <a:t> al cap. </a:t>
            </a:r>
            <a:r>
              <a:rPr lang="it-IT" dirty="0" smtClean="0">
                <a:solidFill>
                  <a:schemeClr val="tx1"/>
                </a:solidFill>
                <a:effectLst/>
              </a:rPr>
              <a:t>5: </a:t>
            </a:r>
            <a:r>
              <a:rPr lang="it-IT" dirty="0">
                <a:solidFill>
                  <a:schemeClr val="tx1"/>
                </a:solidFill>
                <a:effectLst/>
              </a:rPr>
              <a:t>“Quando il Qi trasforma, l’Essenza è prodotta”. </a:t>
            </a:r>
            <a:endParaRPr lang="it-IT" dirty="0" smtClean="0">
              <a:solidFill>
                <a:schemeClr val="tx1"/>
              </a:solidFill>
              <a:effectLst/>
            </a:endParaRPr>
          </a:p>
          <a:p>
            <a:endParaRPr lang="it-IT" dirty="0"/>
          </a:p>
        </p:txBody>
      </p:sp>
    </p:spTree>
    <p:extLst>
      <p:ext uri="{BB962C8B-B14F-4D97-AF65-F5344CB8AC3E}">
        <p14:creationId xmlns:p14="http://schemas.microsoft.com/office/powerpoint/2010/main" val="2745982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Tecniche di puntura</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343597288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L’ago filiforme o fine</a:t>
            </a:r>
            <a:endParaRPr lang="it-IT" dirty="0"/>
          </a:p>
        </p:txBody>
      </p:sp>
      <p:sp>
        <p:nvSpPr>
          <p:cNvPr id="13" name="Segnaposto contenuto 12"/>
          <p:cNvSpPr>
            <a:spLocks noGrp="1"/>
          </p:cNvSpPr>
          <p:nvPr>
            <p:ph sz="half" idx="2"/>
          </p:nvPr>
        </p:nvSpPr>
        <p:spPr>
          <a:xfrm>
            <a:off x="5018525" y="1807454"/>
            <a:ext cx="3566160" cy="4297363"/>
          </a:xfrm>
        </p:spPr>
        <p:txBody>
          <a:bodyPr/>
          <a:lstStyle/>
          <a:p>
            <a:r>
              <a:rPr lang="it-IT" dirty="0" smtClean="0"/>
              <a:t>Acciaio inossidabile e manico di rame;</a:t>
            </a:r>
          </a:p>
          <a:p>
            <a:r>
              <a:rPr lang="it-IT" dirty="0" smtClean="0"/>
              <a:t>La </a:t>
            </a:r>
            <a:r>
              <a:rPr lang="it-IT" dirty="0"/>
              <a:t>lunghezza dell’ago filiforme varia da 1,7 a 15 cm e il diametro del corpo da 0,23 a 0, 45 </a:t>
            </a:r>
            <a:r>
              <a:rPr lang="it-IT" dirty="0" smtClean="0"/>
              <a:t>mm;</a:t>
            </a:r>
          </a:p>
          <a:p>
            <a:r>
              <a:rPr lang="it-IT" dirty="0"/>
              <a:t>Gli aghi più comunemente usati vanno da 3,8 a 8,9 cm di lunghezza, e da 0,26 a 0,30 mm di </a:t>
            </a:r>
            <a:r>
              <a:rPr lang="it-IT" dirty="0" smtClean="0"/>
              <a:t>diametro;</a:t>
            </a:r>
          </a:p>
          <a:p>
            <a:r>
              <a:rPr lang="it-IT" dirty="0" smtClean="0"/>
              <a:t>Ispezione dell’ago.</a:t>
            </a:r>
            <a:endParaRPr lang="it-IT" dirty="0"/>
          </a:p>
        </p:txBody>
      </p:sp>
      <p:pic>
        <p:nvPicPr>
          <p:cNvPr id="11" name="Immagine 10" descr="Ago filifor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67" y="2237290"/>
            <a:ext cx="4599250" cy="2716994"/>
          </a:xfrm>
          <a:prstGeom prst="rect">
            <a:avLst/>
          </a:prstGeom>
        </p:spPr>
      </p:pic>
    </p:spTree>
    <p:extLst>
      <p:ext uri="{BB962C8B-B14F-4D97-AF65-F5344CB8AC3E}">
        <p14:creationId xmlns:p14="http://schemas.microsoft.com/office/powerpoint/2010/main" val="3026587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linds(horizontal)">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L’ago filiforme o fine</a:t>
            </a:r>
            <a:endParaRPr lang="it-IT" dirty="0"/>
          </a:p>
        </p:txBody>
      </p:sp>
      <p:sp>
        <p:nvSpPr>
          <p:cNvPr id="13" name="Segnaposto contenuto 12"/>
          <p:cNvSpPr>
            <a:spLocks noGrp="1"/>
          </p:cNvSpPr>
          <p:nvPr>
            <p:ph sz="half" idx="2"/>
          </p:nvPr>
        </p:nvSpPr>
        <p:spPr>
          <a:xfrm>
            <a:off x="5421677" y="2317913"/>
            <a:ext cx="3566160" cy="792640"/>
          </a:xfrm>
        </p:spPr>
        <p:txBody>
          <a:bodyPr>
            <a:normAutofit/>
          </a:bodyPr>
          <a:lstStyle/>
          <a:p>
            <a:r>
              <a:rPr lang="it-IT" sz="2800" b="1" dirty="0"/>
              <a:t>A</a:t>
            </a:r>
            <a:r>
              <a:rPr lang="it-IT" sz="2800" b="1" dirty="0" smtClean="0"/>
              <a:t>go monouso.</a:t>
            </a:r>
            <a:endParaRPr lang="it-IT" sz="2800" b="1" dirty="0"/>
          </a:p>
        </p:txBody>
      </p:sp>
      <p:pic>
        <p:nvPicPr>
          <p:cNvPr id="2" name="Immagine 1" descr="aghi monous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2" y="2317913"/>
            <a:ext cx="4790353" cy="3592765"/>
          </a:xfrm>
          <a:prstGeom prst="rect">
            <a:avLst/>
          </a:prstGeom>
        </p:spPr>
      </p:pic>
      <p:pic>
        <p:nvPicPr>
          <p:cNvPr id="5" name="Immagine 4" descr="rifiuti specia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602" y="3596103"/>
            <a:ext cx="2857500" cy="2314575"/>
          </a:xfrm>
          <a:prstGeom prst="rect">
            <a:avLst/>
          </a:prstGeom>
        </p:spPr>
      </p:pic>
    </p:spTree>
    <p:extLst>
      <p:ext uri="{BB962C8B-B14F-4D97-AF65-F5344CB8AC3E}">
        <p14:creationId xmlns:p14="http://schemas.microsoft.com/office/powerpoint/2010/main" val="1827151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preparazione</a:t>
            </a:r>
            <a:endParaRPr lang="it-IT" dirty="0"/>
          </a:p>
        </p:txBody>
      </p:sp>
      <p:pic>
        <p:nvPicPr>
          <p:cNvPr id="6" name="Segnaposto contenuto 5" descr="alcool denaturato.jpg"/>
          <p:cNvPicPr>
            <a:picLocks noGrp="1" noChangeAspect="1"/>
          </p:cNvPicPr>
          <p:nvPr>
            <p:ph sz="half" idx="1"/>
          </p:nvPr>
        </p:nvPicPr>
        <p:blipFill>
          <a:blip r:embed="rId3">
            <a:extLst>
              <a:ext uri="{28A0092B-C50C-407E-A947-70E740481C1C}">
                <a14:useLocalDpi xmlns:a14="http://schemas.microsoft.com/office/drawing/2010/main" val="0"/>
              </a:ext>
            </a:extLst>
          </a:blip>
          <a:srcRect l="8515" r="8515"/>
          <a:stretch>
            <a:fillRect/>
          </a:stretch>
        </p:blipFill>
        <p:spPr/>
      </p:pic>
      <p:pic>
        <p:nvPicPr>
          <p:cNvPr id="7" name="Segnaposto contenuto 6" descr="ovatta.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t="4803" b="4803"/>
          <a:stretch>
            <a:fillRect/>
          </a:stretch>
        </p:blipFill>
        <p:spPr/>
      </p:pic>
      <p:pic>
        <p:nvPicPr>
          <p:cNvPr id="8" name="Immagine 7" descr="guanti-in-latti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685" y="3022807"/>
            <a:ext cx="3245638" cy="3245638"/>
          </a:xfrm>
          <a:prstGeom prst="rect">
            <a:avLst/>
          </a:prstGeom>
        </p:spPr>
      </p:pic>
    </p:spTree>
    <p:extLst>
      <p:ext uri="{BB962C8B-B14F-4D97-AF65-F5344CB8AC3E}">
        <p14:creationId xmlns:p14="http://schemas.microsoft.com/office/powerpoint/2010/main" val="35277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Posizioni del paziente</a:t>
            </a:r>
            <a:endParaRPr lang="it-IT" sz="4400" dirty="0"/>
          </a:p>
        </p:txBody>
      </p:sp>
      <p:pic>
        <p:nvPicPr>
          <p:cNvPr id="5" name="Immagine 4" descr="Posizioni pazien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42" y="1608225"/>
            <a:ext cx="4432608" cy="4750130"/>
          </a:xfrm>
          <a:prstGeom prst="rect">
            <a:avLst/>
          </a:prstGeom>
        </p:spPr>
      </p:pic>
      <p:sp>
        <p:nvSpPr>
          <p:cNvPr id="7" name="Segnaposto contenuto 12"/>
          <p:cNvSpPr>
            <a:spLocks noGrp="1"/>
          </p:cNvSpPr>
          <p:nvPr>
            <p:ph sz="half" idx="4294967295"/>
          </p:nvPr>
        </p:nvSpPr>
        <p:spPr>
          <a:xfrm>
            <a:off x="5018525" y="1807454"/>
            <a:ext cx="3566160" cy="4297363"/>
          </a:xfrm>
          <a:prstGeom prst="rect">
            <a:avLst/>
          </a:prstGeom>
        </p:spPr>
        <p:txBody>
          <a:bodyPr>
            <a:normAutofit lnSpcReduction="10000"/>
          </a:bodyPr>
          <a:lstStyle/>
          <a:p>
            <a:pPr marL="457200" indent="-457200">
              <a:buFont typeface="+mj-lt"/>
              <a:buAutoNum type="arabicPeriod"/>
            </a:pPr>
            <a:r>
              <a:rPr lang="it-IT" dirty="0"/>
              <a:t>una data posizione del paziente va scelta in ragione della facile accessibilità da parte del medico dell’area da trattare ed è sufficiente che il paziente resti fermo per la durata della seduta in modo comodo e senza </a:t>
            </a:r>
            <a:r>
              <a:rPr lang="it-IT" dirty="0" smtClean="0"/>
              <a:t>muoversi.</a:t>
            </a:r>
            <a:endParaRPr lang="it-IT" dirty="0"/>
          </a:p>
        </p:txBody>
      </p:sp>
    </p:spTree>
    <p:extLst>
      <p:ext uri="{BB962C8B-B14F-4D97-AF65-F5344CB8AC3E}">
        <p14:creationId xmlns:p14="http://schemas.microsoft.com/office/powerpoint/2010/main" val="736397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Posizioni del paziente</a:t>
            </a:r>
            <a:endParaRPr lang="it-IT" sz="4400" dirty="0"/>
          </a:p>
        </p:txBody>
      </p:sp>
      <p:pic>
        <p:nvPicPr>
          <p:cNvPr id="5" name="Immagine 4" descr="Posizioni pazien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42" y="1608225"/>
            <a:ext cx="4432608" cy="4750130"/>
          </a:xfrm>
          <a:prstGeom prst="rect">
            <a:avLst/>
          </a:prstGeom>
        </p:spPr>
      </p:pic>
      <p:sp>
        <p:nvSpPr>
          <p:cNvPr id="7" name="Segnaposto contenuto 12"/>
          <p:cNvSpPr>
            <a:spLocks noGrp="1"/>
          </p:cNvSpPr>
          <p:nvPr>
            <p:ph sz="half" idx="4294967295"/>
          </p:nvPr>
        </p:nvSpPr>
        <p:spPr>
          <a:xfrm>
            <a:off x="5018525" y="1807454"/>
            <a:ext cx="3566160" cy="4297363"/>
          </a:xfrm>
          <a:prstGeom prst="rect">
            <a:avLst/>
          </a:prstGeom>
        </p:spPr>
        <p:txBody>
          <a:bodyPr>
            <a:normAutofit lnSpcReduction="10000"/>
          </a:bodyPr>
          <a:lstStyle/>
          <a:p>
            <a:pPr marL="457200" indent="-457200">
              <a:buFont typeface="+mj-lt"/>
              <a:buAutoNum type="arabicPeriod" startAt="2"/>
            </a:pPr>
            <a:r>
              <a:rPr lang="it-IT" sz="2000" dirty="0" smtClean="0"/>
              <a:t>Pungere </a:t>
            </a:r>
            <a:r>
              <a:rPr lang="it-IT" sz="2000" dirty="0"/>
              <a:t>alcuni punti richiede una postura </a:t>
            </a:r>
            <a:r>
              <a:rPr lang="it-IT" sz="2000" dirty="0" smtClean="0"/>
              <a:t>particolare;</a:t>
            </a:r>
          </a:p>
          <a:p>
            <a:pPr marL="457200" indent="-457200">
              <a:buFont typeface="+mj-lt"/>
              <a:buAutoNum type="arabicPeriod" startAt="2"/>
            </a:pPr>
            <a:r>
              <a:rPr lang="it-IT" sz="2000" dirty="0"/>
              <a:t>Generalmente è preferibile tenere il paziente </a:t>
            </a:r>
            <a:r>
              <a:rPr lang="it-IT" sz="2000" dirty="0" smtClean="0"/>
              <a:t>sdraiato;</a:t>
            </a:r>
          </a:p>
          <a:p>
            <a:pPr marL="457200" indent="-457200">
              <a:buFont typeface="+mj-lt"/>
              <a:buAutoNum type="arabicPeriod" startAt="2"/>
            </a:pPr>
            <a:r>
              <a:rPr lang="it-IT" sz="2000" dirty="0"/>
              <a:t>I</a:t>
            </a:r>
            <a:r>
              <a:rPr lang="it-IT" sz="2000" dirty="0" smtClean="0"/>
              <a:t>l </a:t>
            </a:r>
            <a:r>
              <a:rPr lang="it-IT" sz="2000" dirty="0"/>
              <a:t>paziente deve essere incoraggiato ad assumere una posizione </a:t>
            </a:r>
            <a:r>
              <a:rPr lang="it-IT" sz="2000" dirty="0" smtClean="0"/>
              <a:t>comoda;</a:t>
            </a:r>
          </a:p>
          <a:p>
            <a:pPr marL="457200" indent="-457200">
              <a:buFont typeface="+mj-lt"/>
              <a:buAutoNum type="arabicPeriod" startAt="2"/>
            </a:pPr>
            <a:r>
              <a:rPr lang="it-IT" sz="2000" dirty="0" smtClean="0"/>
              <a:t>Prima </a:t>
            </a:r>
            <a:r>
              <a:rPr lang="it-IT" sz="2000" dirty="0"/>
              <a:t>che il trattamento abbia inizio, è necessario spiegare la procedura al </a:t>
            </a:r>
            <a:r>
              <a:rPr lang="it-IT" sz="2000" dirty="0" smtClean="0"/>
              <a:t>paziente.</a:t>
            </a:r>
            <a:endParaRPr lang="it-IT" sz="2000" dirty="0"/>
          </a:p>
        </p:txBody>
      </p:sp>
    </p:spTree>
    <p:extLst>
      <p:ext uri="{BB962C8B-B14F-4D97-AF65-F5344CB8AC3E}">
        <p14:creationId xmlns:p14="http://schemas.microsoft.com/office/powerpoint/2010/main" val="267793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pratica</a:t>
            </a:r>
            <a:endParaRPr lang="it-IT" dirty="0"/>
          </a:p>
        </p:txBody>
      </p:sp>
      <p:sp>
        <p:nvSpPr>
          <p:cNvPr id="3" name="Segnaposto contenuto 2"/>
          <p:cNvSpPr>
            <a:spLocks noGrp="1"/>
          </p:cNvSpPr>
          <p:nvPr>
            <p:ph idx="1"/>
          </p:nvPr>
        </p:nvSpPr>
        <p:spPr/>
        <p:txBody>
          <a:bodyPr/>
          <a:lstStyle/>
          <a:p>
            <a:r>
              <a:rPr lang="it-IT" dirty="0" smtClean="0"/>
              <a:t>L’abilità consiste nell’inserire gli aghi VELOCEMENTE, penetrando la cute con poco o nessun dolore, </a:t>
            </a:r>
            <a:r>
              <a:rPr lang="it-IT" dirty="0"/>
              <a:t>e </a:t>
            </a:r>
            <a:r>
              <a:rPr lang="it-IT" dirty="0" smtClean="0"/>
              <a:t>manipolando </a:t>
            </a:r>
            <a:r>
              <a:rPr lang="it-IT" dirty="0"/>
              <a:t>l’ago con flessibilità a seconda di quello che richiede la singola condizione </a:t>
            </a:r>
            <a:r>
              <a:rPr lang="it-IT" dirty="0" smtClean="0"/>
              <a:t>specifica;</a:t>
            </a:r>
          </a:p>
          <a:p>
            <a:r>
              <a:rPr lang="it-IT" dirty="0" smtClean="0"/>
              <a:t>Training</a:t>
            </a:r>
          </a:p>
          <a:p>
            <a:pPr lvl="1"/>
            <a:r>
              <a:rPr lang="it-IT" dirty="0" smtClean="0"/>
              <a:t>pacchetto </a:t>
            </a:r>
            <a:r>
              <a:rPr lang="it-IT" dirty="0"/>
              <a:t>di carta morbida e </a:t>
            </a:r>
            <a:r>
              <a:rPr lang="it-IT" dirty="0" smtClean="0"/>
              <a:t>porosa</a:t>
            </a:r>
          </a:p>
          <a:p>
            <a:pPr lvl="1"/>
            <a:r>
              <a:rPr lang="it-IT" dirty="0" smtClean="0"/>
              <a:t>Aghi da 40 mm.</a:t>
            </a:r>
            <a:endParaRPr lang="it-IT" dirty="0"/>
          </a:p>
        </p:txBody>
      </p:sp>
    </p:spTree>
    <p:extLst>
      <p:ext uri="{BB962C8B-B14F-4D97-AF65-F5344CB8AC3E}">
        <p14:creationId xmlns:p14="http://schemas.microsoft.com/office/powerpoint/2010/main" val="2134712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a:t>
            </a:r>
            <a:endParaRPr lang="it-IT" dirty="0"/>
          </a:p>
        </p:txBody>
      </p:sp>
      <p:sp>
        <p:nvSpPr>
          <p:cNvPr id="3" name="Segnaposto contenuto 2"/>
          <p:cNvSpPr>
            <a:spLocks noGrp="1"/>
          </p:cNvSpPr>
          <p:nvPr>
            <p:ph idx="1"/>
          </p:nvPr>
        </p:nvSpPr>
        <p:spPr/>
        <p:txBody>
          <a:bodyPr/>
          <a:lstStyle/>
          <a:p>
            <a:r>
              <a:rPr lang="it-IT" i="1" dirty="0" err="1" smtClean="0"/>
              <a:t>Zhenjiu</a:t>
            </a:r>
            <a:r>
              <a:rPr lang="it-IT" i="1" dirty="0" smtClean="0"/>
              <a:t>: </a:t>
            </a:r>
            <a:r>
              <a:rPr lang="it-IT" dirty="0" smtClean="0"/>
              <a:t>pungere e cauterizzare.</a:t>
            </a:r>
          </a:p>
          <a:p>
            <a:r>
              <a:rPr lang="it-IT" dirty="0" smtClean="0"/>
              <a:t>Aghi e </a:t>
            </a:r>
            <a:r>
              <a:rPr lang="it-IT" i="1" dirty="0"/>
              <a:t>Artemisia </a:t>
            </a:r>
            <a:r>
              <a:rPr lang="it-IT" i="1" dirty="0" err="1" smtClean="0"/>
              <a:t>vulgaris</a:t>
            </a:r>
            <a:endParaRPr lang="it-IT" i="1" dirty="0" smtClean="0"/>
          </a:p>
          <a:p>
            <a:r>
              <a:rPr lang="it-IT" dirty="0"/>
              <a:t>capitolo 7 del Ling Shu è scritto: “Quando l’agopuntura fallisce, la moxa è appropriata”</a:t>
            </a:r>
            <a:r>
              <a:rPr lang="it-IT" dirty="0" smtClean="0"/>
              <a:t>.</a:t>
            </a:r>
          </a:p>
          <a:p>
            <a:r>
              <a:rPr lang="it-IT" dirty="0" smtClean="0"/>
              <a:t>1949 </a:t>
            </a:r>
            <a:r>
              <a:rPr lang="it-IT" dirty="0" err="1" smtClean="0"/>
              <a:t>swicht</a:t>
            </a:r>
            <a:r>
              <a:rPr lang="it-IT" dirty="0" smtClean="0"/>
              <a:t> dalla tradizione alla scienza.</a:t>
            </a:r>
            <a:endParaRPr lang="it-IT" dirty="0"/>
          </a:p>
        </p:txBody>
      </p:sp>
    </p:spTree>
    <p:extLst>
      <p:ext uri="{BB962C8B-B14F-4D97-AF65-F5344CB8AC3E}">
        <p14:creationId xmlns:p14="http://schemas.microsoft.com/office/powerpoint/2010/main" val="2486492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pratica</a:t>
            </a:r>
            <a:endParaRPr lang="it-IT" dirty="0"/>
          </a:p>
        </p:txBody>
      </p:sp>
      <p:pic>
        <p:nvPicPr>
          <p:cNvPr id="6" name="Segnaposto contenuto 5" descr="tre dita.png"/>
          <p:cNvPicPr>
            <a:picLocks noGrp="1" noChangeAspect="1"/>
          </p:cNvPicPr>
          <p:nvPr>
            <p:ph sz="half" idx="1"/>
          </p:nvPr>
        </p:nvPicPr>
        <p:blipFill>
          <a:blip r:embed="rId3">
            <a:extLst>
              <a:ext uri="{28A0092B-C50C-407E-A947-70E740481C1C}">
                <a14:useLocalDpi xmlns:a14="http://schemas.microsoft.com/office/drawing/2010/main" val="0"/>
              </a:ext>
            </a:extLst>
          </a:blip>
          <a:srcRect t="183" b="183"/>
          <a:stretch>
            <a:fillRect/>
          </a:stretch>
        </p:blipFill>
        <p:spPr/>
      </p:pic>
      <p:sp>
        <p:nvSpPr>
          <p:cNvPr id="5" name="Segnaposto contenuto 4"/>
          <p:cNvSpPr>
            <a:spLocks noGrp="1"/>
          </p:cNvSpPr>
          <p:nvPr>
            <p:ph sz="half" idx="2"/>
          </p:nvPr>
        </p:nvSpPr>
        <p:spPr/>
        <p:txBody>
          <a:bodyPr>
            <a:normAutofit/>
          </a:bodyPr>
          <a:lstStyle/>
          <a:p>
            <a:r>
              <a:rPr lang="it-IT" dirty="0" smtClean="0"/>
              <a:t>Fermezza e rapidità;</a:t>
            </a:r>
          </a:p>
          <a:p>
            <a:r>
              <a:rPr lang="it-IT" dirty="0" smtClean="0"/>
              <a:t>Pressione e rotazione;</a:t>
            </a:r>
          </a:p>
          <a:p>
            <a:r>
              <a:rPr lang="it-IT" dirty="0" smtClean="0"/>
              <a:t>Ago </a:t>
            </a:r>
            <a:r>
              <a:rPr lang="it-IT" dirty="0"/>
              <a:t>tenuto diritto</a:t>
            </a:r>
            <a:r>
              <a:rPr lang="it-IT" dirty="0" smtClean="0"/>
              <a:t>;</a:t>
            </a:r>
          </a:p>
          <a:p>
            <a:r>
              <a:rPr lang="it-IT" dirty="0" smtClean="0"/>
              <a:t>Sterilità per quanto possibile;</a:t>
            </a:r>
          </a:p>
          <a:p>
            <a:r>
              <a:rPr lang="it-IT" dirty="0" smtClean="0"/>
              <a:t>Punti degli arti;</a:t>
            </a:r>
          </a:p>
          <a:p>
            <a:r>
              <a:rPr lang="it-IT" dirty="0"/>
              <a:t>Prima su se stessi e sugli altri </a:t>
            </a:r>
            <a:r>
              <a:rPr lang="it-IT" dirty="0" smtClean="0"/>
              <a:t>studenti</a:t>
            </a:r>
            <a:r>
              <a:rPr lang="it-IT" dirty="0"/>
              <a:t>.</a:t>
            </a:r>
          </a:p>
        </p:txBody>
      </p:sp>
    </p:spTree>
    <p:extLst>
      <p:ext uri="{BB962C8B-B14F-4D97-AF65-F5344CB8AC3E}">
        <p14:creationId xmlns:p14="http://schemas.microsoft.com/office/powerpoint/2010/main" val="923574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pic>
        <p:nvPicPr>
          <p:cNvPr id="4" name="Immagine 3" descr="Metodi Inserzi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70" y="1885917"/>
            <a:ext cx="7645681" cy="4339440"/>
          </a:xfrm>
          <a:prstGeom prst="rect">
            <a:avLst/>
          </a:prstGeom>
        </p:spPr>
      </p:pic>
    </p:spTree>
    <p:extLst>
      <p:ext uri="{BB962C8B-B14F-4D97-AF65-F5344CB8AC3E}">
        <p14:creationId xmlns:p14="http://schemas.microsoft.com/office/powerpoint/2010/main" val="1266796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sp>
        <p:nvSpPr>
          <p:cNvPr id="9" name="Segnaposto contenuto 8"/>
          <p:cNvSpPr>
            <a:spLocks noGrp="1"/>
          </p:cNvSpPr>
          <p:nvPr>
            <p:ph sz="half" idx="2"/>
          </p:nvPr>
        </p:nvSpPr>
        <p:spPr/>
        <p:txBody>
          <a:bodyPr>
            <a:normAutofit fontScale="92500" lnSpcReduction="10000"/>
          </a:bodyPr>
          <a:lstStyle/>
          <a:p>
            <a:r>
              <a:rPr lang="it-IT" dirty="0"/>
              <a:t>cap. 78 del </a:t>
            </a:r>
            <a:r>
              <a:rPr lang="it-IT" i="1" dirty="0"/>
              <a:t>Ling Shu </a:t>
            </a:r>
            <a:r>
              <a:rPr lang="it-IT" dirty="0"/>
              <a:t>è scritto: “La [mano] destra è responsabile della pressione [sull’ago], mentre la [mano] sinistra la supporta e la </a:t>
            </a:r>
            <a:r>
              <a:rPr lang="it-IT" dirty="0" smtClean="0"/>
              <a:t>controlla”;</a:t>
            </a:r>
          </a:p>
          <a:p>
            <a:r>
              <a:rPr lang="it-IT" dirty="0"/>
              <a:t>L’</a:t>
            </a:r>
            <a:r>
              <a:rPr lang="it-IT" i="1" dirty="0"/>
              <a:t>Ode per Chiarire il Mistero </a:t>
            </a:r>
            <a:r>
              <a:rPr lang="it-IT" dirty="0"/>
              <a:t>descrive il procedimento nei dettagli: “La mano sinistra è pesante e preme forte. Questo causa la dispersione del Qi. La mano destra è leggera nell’entrare ed uscire [dell’ago]. In questo modo non c’è dolore”</a:t>
            </a:r>
          </a:p>
        </p:txBody>
      </p:sp>
      <p:pic>
        <p:nvPicPr>
          <p:cNvPr id="4" name="Immagine 3" descr="Metodi Inserzi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8" y="2651836"/>
            <a:ext cx="4276878" cy="2427417"/>
          </a:xfrm>
          <a:prstGeom prst="rect">
            <a:avLst/>
          </a:prstGeom>
        </p:spPr>
      </p:pic>
    </p:spTree>
    <p:extLst>
      <p:ext uri="{BB962C8B-B14F-4D97-AF65-F5344CB8AC3E}">
        <p14:creationId xmlns:p14="http://schemas.microsoft.com/office/powerpoint/2010/main" val="1824362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pic>
        <p:nvPicPr>
          <p:cNvPr id="4" name="Immagine 3" descr="Metodi Inserzio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83" y="1845605"/>
            <a:ext cx="7587668" cy="4306514"/>
          </a:xfrm>
          <a:prstGeom prst="rect">
            <a:avLst/>
          </a:prstGeom>
        </p:spPr>
      </p:pic>
    </p:spTree>
    <p:extLst>
      <p:ext uri="{BB962C8B-B14F-4D97-AF65-F5344CB8AC3E}">
        <p14:creationId xmlns:p14="http://schemas.microsoft.com/office/powerpoint/2010/main" val="1463318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pic>
        <p:nvPicPr>
          <p:cNvPr id="3" name="Immagine 2" descr="Tendere la cu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1676400"/>
            <a:ext cx="6782271" cy="3492742"/>
          </a:xfrm>
          <a:prstGeom prst="rect">
            <a:avLst/>
          </a:prstGeom>
        </p:spPr>
      </p:pic>
    </p:spTree>
    <p:extLst>
      <p:ext uri="{BB962C8B-B14F-4D97-AF65-F5344CB8AC3E}">
        <p14:creationId xmlns:p14="http://schemas.microsoft.com/office/powerpoint/2010/main" val="2784899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pic>
        <p:nvPicPr>
          <p:cNvPr id="4" name="Immagine 3" descr="Pinz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851" y="1817489"/>
            <a:ext cx="3736201" cy="4450953"/>
          </a:xfrm>
          <a:prstGeom prst="rect">
            <a:avLst/>
          </a:prstGeom>
        </p:spPr>
      </p:pic>
    </p:spTree>
    <p:extLst>
      <p:ext uri="{BB962C8B-B14F-4D97-AF65-F5344CB8AC3E}">
        <p14:creationId xmlns:p14="http://schemas.microsoft.com/office/powerpoint/2010/main" val="1955563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Inserire l’ago</a:t>
            </a:r>
            <a:endParaRPr lang="it-IT" dirty="0"/>
          </a:p>
        </p:txBody>
      </p:sp>
      <p:pic>
        <p:nvPicPr>
          <p:cNvPr id="5" name="Immagine 4" descr="Tubo guid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2112119"/>
            <a:ext cx="3416537" cy="4140487"/>
          </a:xfrm>
          <a:prstGeom prst="rect">
            <a:avLst/>
          </a:prstGeom>
        </p:spPr>
      </p:pic>
    </p:spTree>
    <p:extLst>
      <p:ext uri="{BB962C8B-B14F-4D97-AF65-F5344CB8AC3E}">
        <p14:creationId xmlns:p14="http://schemas.microsoft.com/office/powerpoint/2010/main" val="2168326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Angolo e profondità di inserzione</a:t>
            </a:r>
            <a:endParaRPr lang="it-IT" sz="4000" dirty="0"/>
          </a:p>
        </p:txBody>
      </p:sp>
      <p:sp>
        <p:nvSpPr>
          <p:cNvPr id="13" name="Segnaposto contenuto 12"/>
          <p:cNvSpPr>
            <a:spLocks noGrp="1"/>
          </p:cNvSpPr>
          <p:nvPr>
            <p:ph sz="half" idx="2"/>
          </p:nvPr>
        </p:nvSpPr>
        <p:spPr>
          <a:xfrm>
            <a:off x="4796791" y="1788489"/>
            <a:ext cx="3566160" cy="4297363"/>
          </a:xfrm>
        </p:spPr>
        <p:txBody>
          <a:bodyPr>
            <a:normAutofit lnSpcReduction="10000"/>
          </a:bodyPr>
          <a:lstStyle/>
          <a:p>
            <a:r>
              <a:rPr lang="it-IT" b="1" dirty="0"/>
              <a:t>Inserzione </a:t>
            </a:r>
            <a:r>
              <a:rPr lang="it-IT" b="1" dirty="0" smtClean="0"/>
              <a:t>perpendicolare</a:t>
            </a:r>
            <a:r>
              <a:rPr lang="it-IT" dirty="0" smtClean="0"/>
              <a:t>: per </a:t>
            </a:r>
            <a:r>
              <a:rPr lang="it-IT" dirty="0"/>
              <a:t>zone dove la muscolatura è </a:t>
            </a:r>
            <a:r>
              <a:rPr lang="it-IT" dirty="0" smtClean="0"/>
              <a:t>abbondante.</a:t>
            </a:r>
          </a:p>
          <a:p>
            <a:r>
              <a:rPr lang="it-IT" b="1" dirty="0" smtClean="0"/>
              <a:t>Inserzione </a:t>
            </a:r>
            <a:r>
              <a:rPr lang="it-IT" b="1" dirty="0"/>
              <a:t>inclinata</a:t>
            </a:r>
            <a:r>
              <a:rPr lang="it-IT" dirty="0"/>
              <a:t>: </a:t>
            </a:r>
            <a:r>
              <a:rPr lang="it-IT" dirty="0" smtClean="0"/>
              <a:t>zone </a:t>
            </a:r>
            <a:r>
              <a:rPr lang="it-IT" dirty="0"/>
              <a:t>più sottili del corpo, o quando si voglia muovere il Qi in una particolare </a:t>
            </a:r>
            <a:r>
              <a:rPr lang="it-IT" dirty="0" smtClean="0"/>
              <a:t>direzione.</a:t>
            </a:r>
          </a:p>
          <a:p>
            <a:r>
              <a:rPr lang="it-IT" b="1" dirty="0" smtClean="0"/>
              <a:t>Inserzione </a:t>
            </a:r>
            <a:r>
              <a:rPr lang="it-IT" b="1" dirty="0"/>
              <a:t>trasversa</a:t>
            </a:r>
            <a:r>
              <a:rPr lang="it-IT" dirty="0"/>
              <a:t>: </a:t>
            </a:r>
            <a:r>
              <a:rPr lang="it-IT" dirty="0" smtClean="0"/>
              <a:t>aree </a:t>
            </a:r>
            <a:r>
              <a:rPr lang="it-IT" dirty="0"/>
              <a:t>con una muscolatura sottostante molto sottile, ad esempio il capo, e per unire più punti con un solo ago. </a:t>
            </a:r>
          </a:p>
        </p:txBody>
      </p:sp>
      <p:pic>
        <p:nvPicPr>
          <p:cNvPr id="11" name="Immagine 10" descr="angolo inserzion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55" y="2096199"/>
            <a:ext cx="4484036" cy="3426481"/>
          </a:xfrm>
          <a:prstGeom prst="rect">
            <a:avLst/>
          </a:prstGeom>
        </p:spPr>
      </p:pic>
    </p:spTree>
    <p:extLst>
      <p:ext uri="{BB962C8B-B14F-4D97-AF65-F5344CB8AC3E}">
        <p14:creationId xmlns:p14="http://schemas.microsoft.com/office/powerpoint/2010/main" val="1476964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Angolo e profondità di inserzione</a:t>
            </a:r>
            <a:endParaRPr lang="it-IT" sz="4000" dirty="0"/>
          </a:p>
        </p:txBody>
      </p:sp>
      <p:pic>
        <p:nvPicPr>
          <p:cNvPr id="4" name="Immagine 3" descr="St7 e St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48" y="2277601"/>
            <a:ext cx="8150871" cy="3083833"/>
          </a:xfrm>
          <a:prstGeom prst="rect">
            <a:avLst/>
          </a:prstGeom>
        </p:spPr>
      </p:pic>
    </p:spTree>
    <p:extLst>
      <p:ext uri="{BB962C8B-B14F-4D97-AF65-F5344CB8AC3E}">
        <p14:creationId xmlns:p14="http://schemas.microsoft.com/office/powerpoint/2010/main" val="3354638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Angolo e profondità di inserzione</a:t>
            </a:r>
            <a:endParaRPr lang="it-IT" sz="4000" dirty="0"/>
          </a:p>
        </p:txBody>
      </p:sp>
      <p:sp>
        <p:nvSpPr>
          <p:cNvPr id="13" name="Segnaposto contenuto 12"/>
          <p:cNvSpPr>
            <a:spLocks noGrp="1"/>
          </p:cNvSpPr>
          <p:nvPr>
            <p:ph sz="half" idx="2"/>
          </p:nvPr>
        </p:nvSpPr>
        <p:spPr>
          <a:xfrm>
            <a:off x="4796791" y="2231916"/>
            <a:ext cx="3566160" cy="3411699"/>
          </a:xfrm>
        </p:spPr>
        <p:txBody>
          <a:bodyPr>
            <a:normAutofit/>
          </a:bodyPr>
          <a:lstStyle/>
          <a:p>
            <a:r>
              <a:rPr lang="it-IT" dirty="0" smtClean="0"/>
              <a:t>Cap</a:t>
            </a:r>
            <a:r>
              <a:rPr lang="it-IT" dirty="0"/>
              <a:t>. 50 del </a:t>
            </a:r>
            <a:r>
              <a:rPr lang="it-IT" i="1" dirty="0"/>
              <a:t>Su Wen </a:t>
            </a:r>
            <a:r>
              <a:rPr lang="it-IT" dirty="0"/>
              <a:t>si dice: “[Il livello della] malattia è sia variabile sia diversamente profondo e [la profondità dell’] inserzione è sia superficiale che profonda. Ognuno assume il suo posto appropriato senza oltrepassare la strada giusta”.</a:t>
            </a:r>
          </a:p>
        </p:txBody>
      </p:sp>
      <p:pic>
        <p:nvPicPr>
          <p:cNvPr id="3" name="Immagine 2" descr="ciel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2547204"/>
            <a:ext cx="2489200" cy="2489200"/>
          </a:xfrm>
          <a:prstGeom prst="rect">
            <a:avLst/>
          </a:prstGeom>
        </p:spPr>
      </p:pic>
    </p:spTree>
    <p:extLst>
      <p:ext uri="{BB962C8B-B14F-4D97-AF65-F5344CB8AC3E}">
        <p14:creationId xmlns:p14="http://schemas.microsoft.com/office/powerpoint/2010/main" val="388226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linds(horizontal)">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Una panoramica su agopuntura e moxibustione</a:t>
            </a:r>
            <a:endParaRPr lang="it-IT" dirty="0"/>
          </a:p>
        </p:txBody>
      </p:sp>
      <p:sp>
        <p:nvSpPr>
          <p:cNvPr id="8" name="Segnaposto testo 7"/>
          <p:cNvSpPr>
            <a:spLocks noGrp="1"/>
          </p:cNvSpPr>
          <p:nvPr>
            <p:ph type="body" idx="1"/>
          </p:nvPr>
        </p:nvSpPr>
        <p:spPr/>
        <p:txBody>
          <a:bodyPr>
            <a:normAutofit/>
          </a:bodyPr>
          <a:lstStyle/>
          <a:p>
            <a:r>
              <a:rPr lang="it-IT" sz="5400" dirty="0" smtClean="0"/>
              <a:t>Origine e sviluppo</a:t>
            </a:r>
            <a:endParaRPr lang="it-IT" sz="5400" dirty="0"/>
          </a:p>
        </p:txBody>
      </p:sp>
    </p:spTree>
    <p:extLst>
      <p:ext uri="{BB962C8B-B14F-4D97-AF65-F5344CB8AC3E}">
        <p14:creationId xmlns:p14="http://schemas.microsoft.com/office/powerpoint/2010/main" val="22850162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cielouomoter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261" y="1934953"/>
            <a:ext cx="4162988" cy="2887307"/>
          </a:xfrm>
          <a:prstGeom prst="rect">
            <a:avLst/>
          </a:prstGeom>
        </p:spPr>
      </p:pic>
      <p:pic>
        <p:nvPicPr>
          <p:cNvPr id="7" name="Immagine 6" descr="ciel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79" y="1934953"/>
            <a:ext cx="2929539" cy="2887308"/>
          </a:xfrm>
          <a:prstGeom prst="rect">
            <a:avLst/>
          </a:prstGeom>
        </p:spPr>
      </p:pic>
    </p:spTree>
    <p:extLst>
      <p:ext uri="{BB962C8B-B14F-4D97-AF65-F5344CB8AC3E}">
        <p14:creationId xmlns:p14="http://schemas.microsoft.com/office/powerpoint/2010/main" val="2121260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Metodi di puntura</a:t>
            </a:r>
            <a:endParaRPr lang="it-IT" dirty="0"/>
          </a:p>
        </p:txBody>
      </p:sp>
      <p:sp>
        <p:nvSpPr>
          <p:cNvPr id="3" name="Segnaposto contenuto 2"/>
          <p:cNvSpPr>
            <a:spLocks noGrp="1"/>
          </p:cNvSpPr>
          <p:nvPr>
            <p:ph idx="1"/>
          </p:nvPr>
        </p:nvSpPr>
        <p:spPr>
          <a:xfrm>
            <a:off x="779463" y="1828800"/>
            <a:ext cx="7583488" cy="3109363"/>
          </a:xfrm>
        </p:spPr>
        <p:txBody>
          <a:bodyPr>
            <a:normAutofit/>
          </a:bodyPr>
          <a:lstStyle/>
          <a:p>
            <a:r>
              <a:rPr lang="it-IT" sz="3600" b="1" dirty="0" smtClean="0"/>
              <a:t>Metodi principali</a:t>
            </a:r>
          </a:p>
          <a:p>
            <a:pPr lvl="1"/>
            <a:r>
              <a:rPr lang="it-IT" sz="2800" b="1" dirty="0" smtClean="0"/>
              <a:t>Sollevamento </a:t>
            </a:r>
            <a:r>
              <a:rPr lang="it-IT" sz="2800" b="1" dirty="0"/>
              <a:t>e </a:t>
            </a:r>
            <a:r>
              <a:rPr lang="it-IT" sz="2800" b="1" dirty="0" smtClean="0"/>
              <a:t>spinta;</a:t>
            </a:r>
          </a:p>
          <a:p>
            <a:pPr lvl="1"/>
            <a:r>
              <a:rPr lang="it-IT" sz="3000" b="1" dirty="0" smtClean="0"/>
              <a:t>Rotazione;</a:t>
            </a:r>
          </a:p>
          <a:p>
            <a:pPr lvl="1"/>
            <a:r>
              <a:rPr lang="it-IT" sz="3000" b="1" dirty="0" smtClean="0"/>
              <a:t>Trattenere l’ago.</a:t>
            </a:r>
          </a:p>
        </p:txBody>
      </p:sp>
    </p:spTree>
    <p:extLst>
      <p:ext uri="{BB962C8B-B14F-4D97-AF65-F5344CB8AC3E}">
        <p14:creationId xmlns:p14="http://schemas.microsoft.com/office/powerpoint/2010/main" val="18887583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Metodi di puntura</a:t>
            </a:r>
            <a:endParaRPr lang="it-IT" dirty="0"/>
          </a:p>
        </p:txBody>
      </p:sp>
      <p:sp>
        <p:nvSpPr>
          <p:cNvPr id="3" name="Segnaposto contenuto 2"/>
          <p:cNvSpPr>
            <a:spLocks noGrp="1"/>
          </p:cNvSpPr>
          <p:nvPr>
            <p:ph idx="1"/>
          </p:nvPr>
        </p:nvSpPr>
        <p:spPr/>
        <p:txBody>
          <a:bodyPr>
            <a:normAutofit/>
          </a:bodyPr>
          <a:lstStyle/>
          <a:p>
            <a:r>
              <a:rPr lang="it-IT" sz="3200" b="1" dirty="0" smtClean="0"/>
              <a:t>Metodi </a:t>
            </a:r>
            <a:r>
              <a:rPr lang="it-IT" sz="3200" b="1" dirty="0"/>
              <a:t>di stimolazione </a:t>
            </a:r>
            <a:r>
              <a:rPr lang="it-IT" sz="3200" b="1" dirty="0" smtClean="0"/>
              <a:t>supplementari</a:t>
            </a:r>
          </a:p>
          <a:p>
            <a:pPr lvl="1"/>
            <a:r>
              <a:rPr lang="it-IT" sz="3200" b="1" dirty="0" smtClean="0"/>
              <a:t>Seguire</a:t>
            </a:r>
          </a:p>
          <a:p>
            <a:pPr lvl="1"/>
            <a:r>
              <a:rPr lang="it-IT" sz="3200" b="1" dirty="0" smtClean="0"/>
              <a:t>Pizzicare</a:t>
            </a:r>
          </a:p>
          <a:p>
            <a:pPr lvl="1"/>
            <a:r>
              <a:rPr lang="it-IT" sz="3200" b="1" dirty="0" smtClean="0"/>
              <a:t>Grattare</a:t>
            </a:r>
          </a:p>
          <a:p>
            <a:pPr lvl="1"/>
            <a:r>
              <a:rPr lang="it-IT" sz="3200" b="1" dirty="0" smtClean="0"/>
              <a:t>Scuotere</a:t>
            </a:r>
          </a:p>
          <a:p>
            <a:pPr lvl="1"/>
            <a:r>
              <a:rPr lang="it-IT" sz="3200" b="1" dirty="0" smtClean="0"/>
              <a:t>Volare</a:t>
            </a:r>
          </a:p>
          <a:p>
            <a:pPr lvl="1"/>
            <a:r>
              <a:rPr lang="it-IT" sz="3200" b="1" dirty="0" smtClean="0"/>
              <a:t>Tremare.</a:t>
            </a:r>
          </a:p>
          <a:p>
            <a:pPr lvl="1"/>
            <a:endParaRPr lang="it-IT" dirty="0"/>
          </a:p>
        </p:txBody>
      </p:sp>
    </p:spTree>
    <p:extLst>
      <p:ext uri="{BB962C8B-B14F-4D97-AF65-F5344CB8AC3E}">
        <p14:creationId xmlns:p14="http://schemas.microsoft.com/office/powerpoint/2010/main" val="2474296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tre livelli</a:t>
            </a:r>
            <a:endParaRPr lang="it-IT" dirty="0"/>
          </a:p>
        </p:txBody>
      </p:sp>
      <p:sp>
        <p:nvSpPr>
          <p:cNvPr id="3" name="Segnaposto contenuto 2"/>
          <p:cNvSpPr>
            <a:spLocks noGrp="1"/>
          </p:cNvSpPr>
          <p:nvPr>
            <p:ph idx="1"/>
          </p:nvPr>
        </p:nvSpPr>
        <p:spPr>
          <a:xfrm>
            <a:off x="779463" y="1828800"/>
            <a:ext cx="4449481" cy="4297363"/>
          </a:xfrm>
        </p:spPr>
        <p:txBody>
          <a:bodyPr>
            <a:normAutofit fontScale="62500" lnSpcReduction="20000"/>
          </a:bodyPr>
          <a:lstStyle/>
          <a:p>
            <a:r>
              <a:rPr lang="it-IT" dirty="0">
                <a:solidFill>
                  <a:schemeClr val="tx1"/>
                </a:solidFill>
                <a:effectLst/>
              </a:rPr>
              <a:t>Chen KAI </a:t>
            </a:r>
            <a:r>
              <a:rPr lang="it-IT" dirty="0" smtClean="0">
                <a:solidFill>
                  <a:schemeClr val="tx1"/>
                </a:solidFill>
                <a:effectLst/>
              </a:rPr>
              <a:t>YAN</a:t>
            </a:r>
          </a:p>
          <a:p>
            <a:r>
              <a:rPr lang="it-IT" dirty="0" smtClean="0">
                <a:solidFill>
                  <a:schemeClr val="tx1"/>
                </a:solidFill>
                <a:effectLst/>
              </a:rPr>
              <a:t>“Considerando </a:t>
            </a:r>
            <a:r>
              <a:rPr lang="it-IT" dirty="0">
                <a:solidFill>
                  <a:schemeClr val="tx1"/>
                </a:solidFill>
                <a:effectLst/>
              </a:rPr>
              <a:t>i tre piani di un punto, l'ago sarà inserito in tonificazione, nella maggior parte dei casi perpendicolarmente alla pelle, secondo le tre profondità.   Qui il movimento di entrata dell'ago è impresso con una certa forza, con piccole pause ad ogni livello e il movimento di estrazione sarà effettuato dolcemente, lentamente con un colpo. La progressione dell'ago dalla pelle dovrà iniziare dall'ottenimento del De Qi. </a:t>
            </a:r>
          </a:p>
          <a:p>
            <a:r>
              <a:rPr lang="it-IT" dirty="0">
                <a:solidFill>
                  <a:schemeClr val="tx1"/>
                </a:solidFill>
                <a:effectLst/>
              </a:rPr>
              <a:t>Per la dispersione l'ago è introdotto lentamente, direttamente alla terra fino alla sensazione di De Qi, quando esso sarà ritirato in tre stadi a scatti con forza.</a:t>
            </a:r>
          </a:p>
          <a:p>
            <a:r>
              <a:rPr lang="it-IT" dirty="0">
                <a:solidFill>
                  <a:schemeClr val="tx1"/>
                </a:solidFill>
                <a:effectLst/>
              </a:rPr>
              <a:t>Nell'armonizzazione, con la stessa forza d'intensità media, l'ago è infisso nella pelle in tre stadi e ritirato allo stesso modo. </a:t>
            </a:r>
            <a:r>
              <a:rPr lang="it-IT" dirty="0" smtClean="0"/>
              <a:t>“</a:t>
            </a:r>
            <a:endParaRPr lang="it-IT" dirty="0">
              <a:solidFill>
                <a:schemeClr val="tx1"/>
              </a:solidFill>
              <a:effectLst/>
            </a:endParaRPr>
          </a:p>
        </p:txBody>
      </p:sp>
      <p:pic>
        <p:nvPicPr>
          <p:cNvPr id="5" name="Immagine 4" descr="referenc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944" y="3192541"/>
            <a:ext cx="3519464" cy="2077680"/>
          </a:xfrm>
          <a:prstGeom prst="rect">
            <a:avLst/>
          </a:prstGeom>
        </p:spPr>
      </p:pic>
    </p:spTree>
    <p:extLst>
      <p:ext uri="{BB962C8B-B14F-4D97-AF65-F5344CB8AC3E}">
        <p14:creationId xmlns:p14="http://schemas.microsoft.com/office/powerpoint/2010/main" val="1487590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Schema prof. </a:t>
            </a:r>
            <a:r>
              <a:rPr lang="it-IT" dirty="0" err="1" smtClean="0"/>
              <a:t>Jin</a:t>
            </a:r>
            <a:r>
              <a:rPr lang="it-IT" dirty="0" smtClean="0"/>
              <a:t> </a:t>
            </a:r>
            <a:r>
              <a:rPr lang="it-IT" dirty="0" err="1" smtClean="0"/>
              <a:t>rui</a:t>
            </a:r>
            <a:endParaRPr lang="it-IT" dirty="0"/>
          </a:p>
        </p:txBody>
      </p:sp>
      <p:cxnSp>
        <p:nvCxnSpPr>
          <p:cNvPr id="4" name="Connettore 2 3"/>
          <p:cNvCxnSpPr/>
          <p:nvPr/>
        </p:nvCxnSpPr>
        <p:spPr>
          <a:xfrm>
            <a:off x="1374113" y="1834175"/>
            <a:ext cx="782752" cy="1551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Connettore 2 5"/>
          <p:cNvCxnSpPr/>
          <p:nvPr/>
        </p:nvCxnSpPr>
        <p:spPr>
          <a:xfrm>
            <a:off x="2156865" y="3513632"/>
            <a:ext cx="624886" cy="1283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a:off x="2781751" y="4991530"/>
            <a:ext cx="665202" cy="1209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V="1">
            <a:off x="3729160" y="3628038"/>
            <a:ext cx="907092" cy="2479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V="1">
            <a:off x="4636252" y="1834175"/>
            <a:ext cx="725675" cy="1679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0" y="2741184"/>
            <a:ext cx="10280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V="1">
            <a:off x="184813" y="4192399"/>
            <a:ext cx="1189300" cy="20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V="1">
            <a:off x="221734" y="5885484"/>
            <a:ext cx="1794028" cy="20156"/>
          </a:xfrm>
          <a:prstGeom prst="line">
            <a:avLst/>
          </a:prstGeom>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221734" y="2237288"/>
            <a:ext cx="806305" cy="369332"/>
          </a:xfrm>
          <a:prstGeom prst="rect">
            <a:avLst/>
          </a:prstGeom>
          <a:noFill/>
        </p:spPr>
        <p:txBody>
          <a:bodyPr wrap="square" rtlCol="0">
            <a:spAutoFit/>
          </a:bodyPr>
          <a:lstStyle/>
          <a:p>
            <a:r>
              <a:rPr lang="it-IT" dirty="0"/>
              <a:t>C</a:t>
            </a:r>
            <a:r>
              <a:rPr lang="it-IT" dirty="0" smtClean="0"/>
              <a:t>ielo</a:t>
            </a:r>
            <a:endParaRPr lang="it-IT" dirty="0"/>
          </a:p>
        </p:txBody>
      </p:sp>
      <p:sp>
        <p:nvSpPr>
          <p:cNvPr id="21" name="CasellaDiTesto 20"/>
          <p:cNvSpPr txBox="1"/>
          <p:nvPr/>
        </p:nvSpPr>
        <p:spPr>
          <a:xfrm>
            <a:off x="624886" y="5226871"/>
            <a:ext cx="806305" cy="369332"/>
          </a:xfrm>
          <a:prstGeom prst="rect">
            <a:avLst/>
          </a:prstGeom>
          <a:noFill/>
        </p:spPr>
        <p:txBody>
          <a:bodyPr wrap="square" rtlCol="0">
            <a:spAutoFit/>
          </a:bodyPr>
          <a:lstStyle/>
          <a:p>
            <a:r>
              <a:rPr lang="it-IT" dirty="0" smtClean="0"/>
              <a:t>Terra</a:t>
            </a:r>
            <a:endParaRPr lang="it-IT" dirty="0"/>
          </a:p>
        </p:txBody>
      </p:sp>
      <p:sp>
        <p:nvSpPr>
          <p:cNvPr id="22" name="CasellaDiTesto 21"/>
          <p:cNvSpPr txBox="1"/>
          <p:nvPr/>
        </p:nvSpPr>
        <p:spPr>
          <a:xfrm>
            <a:off x="376310" y="3628038"/>
            <a:ext cx="806305" cy="369332"/>
          </a:xfrm>
          <a:prstGeom prst="rect">
            <a:avLst/>
          </a:prstGeom>
          <a:noFill/>
        </p:spPr>
        <p:txBody>
          <a:bodyPr wrap="square" rtlCol="0">
            <a:spAutoFit/>
          </a:bodyPr>
          <a:lstStyle/>
          <a:p>
            <a:r>
              <a:rPr lang="it-IT" dirty="0" smtClean="0"/>
              <a:t>Uomo</a:t>
            </a:r>
            <a:endParaRPr lang="it-IT" dirty="0"/>
          </a:p>
        </p:txBody>
      </p:sp>
      <p:cxnSp>
        <p:nvCxnSpPr>
          <p:cNvPr id="24" name="Connettore 2 23"/>
          <p:cNvCxnSpPr/>
          <p:nvPr/>
        </p:nvCxnSpPr>
        <p:spPr>
          <a:xfrm>
            <a:off x="5543345" y="2237288"/>
            <a:ext cx="584571" cy="1955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a:off x="6127916" y="4434269"/>
            <a:ext cx="685359" cy="2035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7155955" y="5226871"/>
            <a:ext cx="282206" cy="880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nettore 2 29"/>
          <p:cNvCxnSpPr/>
          <p:nvPr/>
        </p:nvCxnSpPr>
        <p:spPr>
          <a:xfrm flipV="1">
            <a:off x="7579267" y="3819518"/>
            <a:ext cx="282206" cy="1229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V="1">
            <a:off x="7979958" y="1961638"/>
            <a:ext cx="403153" cy="1551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2398757" y="3144300"/>
            <a:ext cx="1632767" cy="369332"/>
          </a:xfrm>
          <a:prstGeom prst="rect">
            <a:avLst/>
          </a:prstGeom>
          <a:noFill/>
        </p:spPr>
        <p:txBody>
          <a:bodyPr wrap="square" rtlCol="0">
            <a:spAutoFit/>
          </a:bodyPr>
          <a:lstStyle/>
          <a:p>
            <a:r>
              <a:rPr lang="it-IT" dirty="0" smtClean="0"/>
              <a:t>tonificazione</a:t>
            </a:r>
            <a:endParaRPr lang="it-IT" dirty="0"/>
          </a:p>
        </p:txBody>
      </p:sp>
      <p:sp>
        <p:nvSpPr>
          <p:cNvPr id="36" name="CasellaDiTesto 35"/>
          <p:cNvSpPr txBox="1"/>
          <p:nvPr/>
        </p:nvSpPr>
        <p:spPr>
          <a:xfrm>
            <a:off x="5946500" y="2927368"/>
            <a:ext cx="1632767" cy="369332"/>
          </a:xfrm>
          <a:prstGeom prst="rect">
            <a:avLst/>
          </a:prstGeom>
          <a:noFill/>
        </p:spPr>
        <p:txBody>
          <a:bodyPr wrap="square" rtlCol="0">
            <a:spAutoFit/>
          </a:bodyPr>
          <a:lstStyle/>
          <a:p>
            <a:r>
              <a:rPr lang="it-IT" dirty="0" smtClean="0"/>
              <a:t>dispersione</a:t>
            </a:r>
            <a:endParaRPr lang="it-IT" dirty="0"/>
          </a:p>
        </p:txBody>
      </p:sp>
    </p:spTree>
    <p:extLst>
      <p:ext uri="{BB962C8B-B14F-4D97-AF65-F5344CB8AC3E}">
        <p14:creationId xmlns:p14="http://schemas.microsoft.com/office/powerpoint/2010/main" val="1514474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p:txBody>
          <a:bodyPr/>
          <a:lstStyle/>
          <a:p>
            <a:r>
              <a:rPr lang="it-IT" dirty="0">
                <a:effectLst/>
              </a:rPr>
              <a:t>“Il qi arriva come uno stormo di uccelli, si spande come in un campo di miglio, i suoi movimenti sono come voli di uccelli di cui non si sa la provenienza, così il medico </a:t>
            </a:r>
            <a:r>
              <a:rPr lang="it-IT" dirty="0" smtClean="0">
                <a:effectLst/>
              </a:rPr>
              <a:t>deve </a:t>
            </a:r>
            <a:r>
              <a:rPr lang="it-IT" dirty="0">
                <a:effectLst/>
              </a:rPr>
              <a:t>essere pronto come un arciere nell’imboscata per scoccare la freccia quando giunge il momento</a:t>
            </a:r>
            <a:r>
              <a:rPr lang="it-IT" dirty="0" smtClean="0">
                <a:effectLst/>
              </a:rPr>
              <a:t>.” </a:t>
            </a:r>
            <a:endParaRPr lang="it-IT" dirty="0">
              <a:effectLst/>
            </a:endParaRPr>
          </a:p>
        </p:txBody>
      </p:sp>
      <p:sp>
        <p:nvSpPr>
          <p:cNvPr id="4" name="CasellaDiTesto 3"/>
          <p:cNvSpPr txBox="1"/>
          <p:nvPr/>
        </p:nvSpPr>
        <p:spPr>
          <a:xfrm>
            <a:off x="4529667" y="4445000"/>
            <a:ext cx="3471333" cy="646331"/>
          </a:xfrm>
          <a:prstGeom prst="rect">
            <a:avLst/>
          </a:prstGeom>
          <a:noFill/>
        </p:spPr>
        <p:txBody>
          <a:bodyPr wrap="square" rtlCol="0">
            <a:spAutoFit/>
          </a:bodyPr>
          <a:lstStyle/>
          <a:p>
            <a:r>
              <a:rPr lang="it-IT" i="1" dirty="0"/>
              <a:t>Suwen</a:t>
            </a:r>
            <a:r>
              <a:rPr lang="it-IT" dirty="0"/>
              <a:t>, capitolo 25. </a:t>
            </a:r>
          </a:p>
          <a:p>
            <a:endParaRPr lang="it-IT" dirty="0"/>
          </a:p>
        </p:txBody>
      </p:sp>
    </p:spTree>
    <p:extLst>
      <p:ext uri="{BB962C8B-B14F-4D97-AF65-F5344CB8AC3E}">
        <p14:creationId xmlns:p14="http://schemas.microsoft.com/office/powerpoint/2010/main" val="418921740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p:txBody>
          <a:bodyPr/>
          <a:lstStyle/>
          <a:p>
            <a:r>
              <a:rPr lang="it-IT" dirty="0"/>
              <a:t>S</a:t>
            </a:r>
            <a:r>
              <a:rPr lang="it-IT" dirty="0" smtClean="0"/>
              <a:t>egni soggettivi;</a:t>
            </a:r>
          </a:p>
          <a:p>
            <a:r>
              <a:rPr lang="it-IT" dirty="0"/>
              <a:t>‘il Qi è ottenuto o arrivato</a:t>
            </a:r>
            <a:r>
              <a:rPr lang="it-IT" dirty="0" smtClean="0"/>
              <a:t>’;</a:t>
            </a:r>
            <a:endParaRPr lang="it-IT" dirty="0"/>
          </a:p>
          <a:p>
            <a:r>
              <a:rPr lang="it-IT" dirty="0" smtClean="0"/>
              <a:t>Nel cap. 1 del </a:t>
            </a:r>
            <a:r>
              <a:rPr lang="it-IT" i="1" dirty="0" smtClean="0"/>
              <a:t>Ling Shu </a:t>
            </a:r>
            <a:r>
              <a:rPr lang="it-IT" dirty="0" smtClean="0"/>
              <a:t>è scritto: “Se dopo l’infissione il Qi non arriva, usa i metodi di manipolazione necessari [ad ottenerlo]. Se dopo l’infissione il Qi arriva, rimuovi l’ago”. </a:t>
            </a:r>
          </a:p>
        </p:txBody>
      </p:sp>
    </p:spTree>
    <p:extLst>
      <p:ext uri="{BB962C8B-B14F-4D97-AF65-F5344CB8AC3E}">
        <p14:creationId xmlns:p14="http://schemas.microsoft.com/office/powerpoint/2010/main" val="1191577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a:xfrm>
            <a:off x="779463" y="1828800"/>
            <a:ext cx="7583488" cy="2081419"/>
          </a:xfrm>
        </p:spPr>
        <p:txBody>
          <a:bodyPr>
            <a:normAutofit/>
          </a:bodyPr>
          <a:lstStyle/>
          <a:p>
            <a:r>
              <a:rPr lang="it-IT" sz="2800" dirty="0"/>
              <a:t>S</a:t>
            </a:r>
            <a:r>
              <a:rPr lang="it-IT" sz="2800" dirty="0" smtClean="0"/>
              <a:t>egni obiettivi:</a:t>
            </a:r>
          </a:p>
          <a:p>
            <a:pPr lvl="1"/>
            <a:r>
              <a:rPr lang="it-IT" sz="2400" dirty="0" smtClean="0"/>
              <a:t>L’ago è trattenuto;</a:t>
            </a:r>
          </a:p>
          <a:p>
            <a:pPr lvl="2"/>
            <a:r>
              <a:rPr lang="it-IT" dirty="0"/>
              <a:t>L’</a:t>
            </a:r>
            <a:r>
              <a:rPr lang="it-IT" i="1" dirty="0"/>
              <a:t>Ode</a:t>
            </a:r>
            <a:r>
              <a:rPr lang="it-IT" dirty="0"/>
              <a:t> </a:t>
            </a:r>
            <a:r>
              <a:rPr lang="it-IT" i="1" dirty="0"/>
              <a:t>per Chiarire il </a:t>
            </a:r>
            <a:r>
              <a:rPr lang="it-IT" i="1" dirty="0" smtClean="0"/>
              <a:t>Mistero: </a:t>
            </a:r>
            <a:r>
              <a:rPr lang="it-IT" dirty="0" smtClean="0"/>
              <a:t>il pesce ha abboccato.</a:t>
            </a:r>
          </a:p>
          <a:p>
            <a:pPr lvl="1"/>
            <a:r>
              <a:rPr lang="it-IT" sz="2400" dirty="0" smtClean="0"/>
              <a:t>Alone rosso.</a:t>
            </a:r>
          </a:p>
        </p:txBody>
      </p:sp>
    </p:spTree>
    <p:extLst>
      <p:ext uri="{BB962C8B-B14F-4D97-AF65-F5344CB8AC3E}">
        <p14:creationId xmlns:p14="http://schemas.microsoft.com/office/powerpoint/2010/main" val="2800400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2013-05-07 11.17.2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6056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3-05-07 12.49.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993900" y="0"/>
            <a:ext cx="5143500" cy="6858000"/>
          </a:xfrm>
          <a:prstGeom prst="rect">
            <a:avLst/>
          </a:prstGeom>
        </p:spPr>
      </p:pic>
    </p:spTree>
    <p:extLst>
      <p:ext uri="{BB962C8B-B14F-4D97-AF65-F5344CB8AC3E}">
        <p14:creationId xmlns:p14="http://schemas.microsoft.com/office/powerpoint/2010/main" val="2056612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Origine e </a:t>
            </a:r>
            <a:r>
              <a:rPr lang="it-IT" dirty="0" smtClean="0"/>
              <a:t>sviluppo</a:t>
            </a:r>
            <a:endParaRPr lang="it-IT" dirty="0"/>
          </a:p>
        </p:txBody>
      </p:sp>
      <p:sp>
        <p:nvSpPr>
          <p:cNvPr id="5" name="Segnaposto contenuto 4"/>
          <p:cNvSpPr>
            <a:spLocks noGrp="1"/>
          </p:cNvSpPr>
          <p:nvPr>
            <p:ph idx="1"/>
          </p:nvPr>
        </p:nvSpPr>
        <p:spPr/>
        <p:txBody>
          <a:bodyPr/>
          <a:lstStyle/>
          <a:p>
            <a:r>
              <a:rPr lang="it-IT" dirty="0" smtClean="0"/>
              <a:t>Le </a:t>
            </a:r>
            <a:r>
              <a:rPr lang="it-IT" dirty="0"/>
              <a:t>tribù dell’Era della Pietra</a:t>
            </a:r>
            <a:r>
              <a:rPr lang="it-IT" dirty="0" smtClean="0"/>
              <a:t>.</a:t>
            </a:r>
          </a:p>
          <a:p>
            <a:r>
              <a:rPr lang="it-IT" i="1" dirty="0"/>
              <a:t>Bian</a:t>
            </a:r>
            <a:r>
              <a:rPr lang="it-IT" dirty="0"/>
              <a:t> </a:t>
            </a:r>
            <a:r>
              <a:rPr lang="it-IT" dirty="0" smtClean="0"/>
              <a:t>. 1700 </a:t>
            </a:r>
            <a:r>
              <a:rPr lang="it-IT" dirty="0"/>
              <a:t>avanti Cristo </a:t>
            </a:r>
            <a:r>
              <a:rPr lang="it-IT" dirty="0" smtClean="0"/>
              <a:t>scavi </a:t>
            </a:r>
            <a:r>
              <a:rPr lang="it-IT" dirty="0"/>
              <a:t>archeologici di </a:t>
            </a:r>
            <a:r>
              <a:rPr lang="it-IT" dirty="0" smtClean="0"/>
              <a:t>Anyang</a:t>
            </a:r>
          </a:p>
          <a:p>
            <a:r>
              <a:rPr lang="it-IT" dirty="0" smtClean="0"/>
              <a:t>“</a:t>
            </a:r>
            <a:r>
              <a:rPr lang="it-IT" i="1" dirty="0"/>
              <a:t>Bian</a:t>
            </a:r>
            <a:r>
              <a:rPr lang="it-IT" dirty="0"/>
              <a:t> significa usare la pietra per trattare la malattia” (</a:t>
            </a:r>
            <a:r>
              <a:rPr lang="it-IT" i="1" dirty="0"/>
              <a:t>Dizionario Analitico dei Caratteri </a:t>
            </a:r>
            <a:r>
              <a:rPr lang="it-IT" i="1" dirty="0" err="1"/>
              <a:t>Shuowen</a:t>
            </a:r>
            <a:r>
              <a:rPr lang="it-IT" i="1" dirty="0"/>
              <a:t> </a:t>
            </a:r>
            <a:r>
              <a:rPr lang="it-IT" i="1" dirty="0" err="1"/>
              <a:t>jiezi</a:t>
            </a:r>
            <a:r>
              <a:rPr lang="it-IT" dirty="0"/>
              <a:t>)</a:t>
            </a:r>
            <a:r>
              <a:rPr lang="it-IT" dirty="0" smtClean="0"/>
              <a:t>.</a:t>
            </a:r>
          </a:p>
          <a:p>
            <a:r>
              <a:rPr lang="it-IT" dirty="0" smtClean="0"/>
              <a:t>Moxibustione </a:t>
            </a:r>
            <a:r>
              <a:rPr lang="it-IT" dirty="0"/>
              <a:t>sviluppo dell’uso controllato del </a:t>
            </a:r>
            <a:r>
              <a:rPr lang="it-IT" dirty="0" smtClean="0"/>
              <a:t>fuoco</a:t>
            </a:r>
          </a:p>
          <a:p>
            <a:r>
              <a:rPr lang="it-IT" dirty="0" smtClean="0"/>
              <a:t>Il </a:t>
            </a:r>
            <a:r>
              <a:rPr lang="it-IT" dirty="0"/>
              <a:t>metodo del </a:t>
            </a:r>
            <a:r>
              <a:rPr lang="it-IT" dirty="0" smtClean="0"/>
              <a:t>corno.</a:t>
            </a:r>
          </a:p>
        </p:txBody>
      </p:sp>
    </p:spTree>
    <p:extLst>
      <p:ext uri="{BB962C8B-B14F-4D97-AF65-F5344CB8AC3E}">
        <p14:creationId xmlns:p14="http://schemas.microsoft.com/office/powerpoint/2010/main" val="551961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3-05-14 12.24.1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993900" y="0"/>
            <a:ext cx="5143500" cy="6858000"/>
          </a:xfrm>
          <a:prstGeom prst="rect">
            <a:avLst/>
          </a:prstGeom>
        </p:spPr>
      </p:pic>
    </p:spTree>
    <p:extLst>
      <p:ext uri="{BB962C8B-B14F-4D97-AF65-F5344CB8AC3E}">
        <p14:creationId xmlns:p14="http://schemas.microsoft.com/office/powerpoint/2010/main" val="4263589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013-05-07 12.49.5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900" y="0"/>
            <a:ext cx="5143500" cy="6858000"/>
          </a:xfrm>
          <a:prstGeom prst="rect">
            <a:avLst/>
          </a:prstGeom>
        </p:spPr>
      </p:pic>
    </p:spTree>
    <p:extLst>
      <p:ext uri="{BB962C8B-B14F-4D97-AF65-F5344CB8AC3E}">
        <p14:creationId xmlns:p14="http://schemas.microsoft.com/office/powerpoint/2010/main" val="3496036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p:txBody>
          <a:bodyPr>
            <a:normAutofit/>
          </a:bodyPr>
          <a:lstStyle/>
          <a:p>
            <a:r>
              <a:rPr lang="it-IT" sz="2800" dirty="0" smtClean="0"/>
              <a:t>“</a:t>
            </a:r>
            <a:r>
              <a:rPr lang="it-IT" sz="2800" dirty="0"/>
              <a:t>Quando il Qi arriva, il trattamento è efficace”, </a:t>
            </a:r>
            <a:r>
              <a:rPr lang="it-IT" sz="2800" i="1" dirty="0"/>
              <a:t>Ling Shu</a:t>
            </a:r>
            <a:r>
              <a:rPr lang="it-IT" sz="2800" dirty="0"/>
              <a:t>, cap. 1</a:t>
            </a:r>
            <a:r>
              <a:rPr lang="it-IT" sz="2800" dirty="0" smtClean="0"/>
              <a:t>.</a:t>
            </a:r>
            <a:endParaRPr lang="it-IT" sz="2600" dirty="0"/>
          </a:p>
        </p:txBody>
      </p:sp>
    </p:spTree>
    <p:extLst>
      <p:ext uri="{BB962C8B-B14F-4D97-AF65-F5344CB8AC3E}">
        <p14:creationId xmlns:p14="http://schemas.microsoft.com/office/powerpoint/2010/main" val="1865868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a:xfrm>
            <a:off x="779463" y="1828801"/>
            <a:ext cx="7583488" cy="3028740"/>
          </a:xfrm>
        </p:spPr>
        <p:txBody>
          <a:bodyPr>
            <a:normAutofit/>
          </a:bodyPr>
          <a:lstStyle/>
          <a:p>
            <a:r>
              <a:rPr lang="it-IT" sz="2800" dirty="0" smtClean="0"/>
              <a:t>Riconsiderare:</a:t>
            </a:r>
          </a:p>
          <a:p>
            <a:pPr lvl="1"/>
            <a:r>
              <a:rPr lang="it-IT" dirty="0" smtClean="0"/>
              <a:t>Localizzazione;</a:t>
            </a:r>
          </a:p>
          <a:p>
            <a:pPr lvl="1"/>
            <a:r>
              <a:rPr lang="it-IT" dirty="0" smtClean="0"/>
              <a:t>Profondità;</a:t>
            </a:r>
          </a:p>
          <a:p>
            <a:pPr lvl="1"/>
            <a:r>
              <a:rPr lang="it-IT" dirty="0" smtClean="0"/>
              <a:t>Angolo di infissione.</a:t>
            </a:r>
          </a:p>
          <a:p>
            <a:r>
              <a:rPr lang="it-IT" dirty="0" smtClean="0"/>
              <a:t>Ricorrere ai metodi complementari.</a:t>
            </a:r>
            <a:endParaRPr lang="it-IT" dirty="0"/>
          </a:p>
        </p:txBody>
      </p:sp>
    </p:spTree>
    <p:extLst>
      <p:ext uri="{BB962C8B-B14F-4D97-AF65-F5344CB8AC3E}">
        <p14:creationId xmlns:p14="http://schemas.microsoft.com/office/powerpoint/2010/main" val="3159064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 sensazione della puntura: ottenere e muovere il qi</a:t>
            </a:r>
            <a:endParaRPr lang="it-IT" sz="3200" dirty="0"/>
          </a:p>
        </p:txBody>
      </p:sp>
      <p:sp>
        <p:nvSpPr>
          <p:cNvPr id="3" name="Segnaposto contenuto 2"/>
          <p:cNvSpPr>
            <a:spLocks noGrp="1"/>
          </p:cNvSpPr>
          <p:nvPr>
            <p:ph idx="1"/>
          </p:nvPr>
        </p:nvSpPr>
        <p:spPr>
          <a:xfrm>
            <a:off x="779463" y="1828801"/>
            <a:ext cx="7583488" cy="791449"/>
          </a:xfrm>
        </p:spPr>
        <p:txBody>
          <a:bodyPr>
            <a:normAutofit/>
          </a:bodyPr>
          <a:lstStyle/>
          <a:p>
            <a:r>
              <a:rPr lang="it-IT" sz="2800" b="1" dirty="0"/>
              <a:t>‘Muovere il Qi</a:t>
            </a:r>
            <a:r>
              <a:rPr lang="it-IT" sz="2800" b="1" dirty="0" smtClean="0"/>
              <a:t>’.</a:t>
            </a:r>
          </a:p>
        </p:txBody>
      </p:sp>
      <p:sp>
        <p:nvSpPr>
          <p:cNvPr id="4" name="CasellaDiTesto 3"/>
          <p:cNvSpPr txBox="1"/>
          <p:nvPr/>
        </p:nvSpPr>
        <p:spPr>
          <a:xfrm>
            <a:off x="5099878" y="4071465"/>
            <a:ext cx="2660805" cy="646331"/>
          </a:xfrm>
          <a:prstGeom prst="rect">
            <a:avLst/>
          </a:prstGeom>
          <a:noFill/>
          <a:ln>
            <a:solidFill>
              <a:schemeClr val="accent1"/>
            </a:solidFill>
          </a:ln>
        </p:spPr>
        <p:txBody>
          <a:bodyPr wrap="square" rtlCol="0">
            <a:spAutoFit/>
          </a:bodyPr>
          <a:lstStyle/>
          <a:p>
            <a:r>
              <a:rPr lang="it-IT" i="1" dirty="0"/>
              <a:t>Grande Compendio di Agopuntura e Moxibustione</a:t>
            </a:r>
            <a:r>
              <a:rPr lang="it-IT" dirty="0"/>
              <a:t> </a:t>
            </a:r>
          </a:p>
        </p:txBody>
      </p:sp>
    </p:spTree>
    <p:extLst>
      <p:ext uri="{BB962C8B-B14F-4D97-AF65-F5344CB8AC3E}">
        <p14:creationId xmlns:p14="http://schemas.microsoft.com/office/powerpoint/2010/main" val="38537948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Intensità della stimolazione</a:t>
            </a:r>
            <a:endParaRPr lang="it-IT" sz="3200" dirty="0"/>
          </a:p>
        </p:txBody>
      </p:sp>
      <p:sp>
        <p:nvSpPr>
          <p:cNvPr id="3" name="Segnaposto contenuto 2"/>
          <p:cNvSpPr>
            <a:spLocks noGrp="1"/>
          </p:cNvSpPr>
          <p:nvPr>
            <p:ph idx="1"/>
          </p:nvPr>
        </p:nvSpPr>
        <p:spPr/>
        <p:txBody>
          <a:bodyPr>
            <a:normAutofit lnSpcReduction="10000"/>
          </a:bodyPr>
          <a:lstStyle/>
          <a:p>
            <a:r>
              <a:rPr lang="it-IT" dirty="0"/>
              <a:t>È molto importante determinare quanta stimolazione è richiesta</a:t>
            </a:r>
            <a:r>
              <a:rPr lang="it-IT" dirty="0" smtClean="0"/>
              <a:t>.</a:t>
            </a:r>
          </a:p>
          <a:p>
            <a:r>
              <a:rPr lang="it-IT" dirty="0" smtClean="0"/>
              <a:t>Il problema si esprime in termini di condizioni di Deficienza (o ipofunzione) ed Eccesso (o iperfunzione).</a:t>
            </a:r>
          </a:p>
          <a:p>
            <a:r>
              <a:rPr lang="it-IT" dirty="0" smtClean="0"/>
              <a:t>Le condizioni di Vuoto vanno stimolate con leggerezza o scaldate, diversamente da quelle di Eccesso che vanno trattate con una stimolazione forte.</a:t>
            </a:r>
          </a:p>
          <a:p>
            <a:r>
              <a:rPr lang="it-IT" dirty="0" smtClean="0"/>
              <a:t>Molte condizioni che sono né di Pienezza né di Vuoto vanno trattate con una stimolazione moderata.</a:t>
            </a:r>
            <a:endParaRPr lang="it-IT" dirty="0"/>
          </a:p>
        </p:txBody>
      </p:sp>
    </p:spTree>
    <p:extLst>
      <p:ext uri="{BB962C8B-B14F-4D97-AF65-F5344CB8AC3E}">
        <p14:creationId xmlns:p14="http://schemas.microsoft.com/office/powerpoint/2010/main" val="32258321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Intensità della stimolazione</a:t>
            </a:r>
            <a:endParaRPr lang="it-IT" sz="3200" dirty="0"/>
          </a:p>
        </p:txBody>
      </p:sp>
      <p:sp>
        <p:nvSpPr>
          <p:cNvPr id="3" name="Segnaposto contenuto 2"/>
          <p:cNvSpPr>
            <a:spLocks noGrp="1"/>
          </p:cNvSpPr>
          <p:nvPr>
            <p:ph idx="1"/>
          </p:nvPr>
        </p:nvSpPr>
        <p:spPr>
          <a:xfrm>
            <a:off x="779463" y="1828800"/>
            <a:ext cx="7583488" cy="2786871"/>
          </a:xfrm>
        </p:spPr>
        <p:txBody>
          <a:bodyPr>
            <a:normAutofit/>
          </a:bodyPr>
          <a:lstStyle/>
          <a:p>
            <a:r>
              <a:rPr lang="it-IT" dirty="0" smtClean="0"/>
              <a:t>Frequenza </a:t>
            </a:r>
            <a:r>
              <a:rPr lang="it-IT" dirty="0"/>
              <a:t>di </a:t>
            </a:r>
            <a:r>
              <a:rPr lang="it-IT" dirty="0" smtClean="0"/>
              <a:t>stimolazione:</a:t>
            </a:r>
          </a:p>
          <a:p>
            <a:pPr lvl="1"/>
            <a:r>
              <a:rPr lang="it-IT" b="1" dirty="0" smtClean="0"/>
              <a:t>Intermittente: </a:t>
            </a:r>
            <a:r>
              <a:rPr lang="it-IT" dirty="0"/>
              <a:t>metodo più comune per i suoi effetti analgesici, antinfiammatori e </a:t>
            </a:r>
            <a:r>
              <a:rPr lang="it-IT" dirty="0" smtClean="0"/>
              <a:t>sedativi.</a:t>
            </a:r>
          </a:p>
          <a:p>
            <a:pPr lvl="1"/>
            <a:r>
              <a:rPr lang="it-IT" b="1" dirty="0" smtClean="0"/>
              <a:t>Continuo: </a:t>
            </a:r>
            <a:r>
              <a:rPr lang="it-IT" dirty="0" smtClean="0"/>
              <a:t>analgesia</a:t>
            </a:r>
            <a:r>
              <a:rPr lang="it-IT" dirty="0"/>
              <a:t>, </a:t>
            </a:r>
            <a:r>
              <a:rPr lang="it-IT" dirty="0" smtClean="0"/>
              <a:t>trattamento </a:t>
            </a:r>
            <a:r>
              <a:rPr lang="it-IT" dirty="0"/>
              <a:t>dei crampi o del </a:t>
            </a:r>
            <a:r>
              <a:rPr lang="it-IT" dirty="0" err="1"/>
              <a:t>resuscitamento</a:t>
            </a:r>
            <a:r>
              <a:rPr lang="it-IT" dirty="0"/>
              <a:t> dopo shock o altre perdite di </a:t>
            </a:r>
            <a:r>
              <a:rPr lang="it-IT" dirty="0" smtClean="0"/>
              <a:t>coscienza.</a:t>
            </a:r>
            <a:endParaRPr lang="it-IT" dirty="0"/>
          </a:p>
        </p:txBody>
      </p:sp>
    </p:spTree>
    <p:extLst>
      <p:ext uri="{BB962C8B-B14F-4D97-AF65-F5344CB8AC3E}">
        <p14:creationId xmlns:p14="http://schemas.microsoft.com/office/powerpoint/2010/main" val="1121261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Unire i punti</a:t>
            </a:r>
            <a:endParaRPr lang="it-IT" dirty="0"/>
          </a:p>
        </p:txBody>
      </p:sp>
      <p:sp>
        <p:nvSpPr>
          <p:cNvPr id="3" name="Segnaposto contenuto 2"/>
          <p:cNvSpPr>
            <a:spLocks noGrp="1"/>
          </p:cNvSpPr>
          <p:nvPr>
            <p:ph idx="1"/>
          </p:nvPr>
        </p:nvSpPr>
        <p:spPr>
          <a:xfrm>
            <a:off x="779463" y="1828801"/>
            <a:ext cx="7583488" cy="952696"/>
          </a:xfrm>
        </p:spPr>
        <p:txBody>
          <a:bodyPr/>
          <a:lstStyle/>
          <a:p>
            <a:r>
              <a:rPr lang="it-IT" dirty="0"/>
              <a:t>Unire due punti con un singolo </a:t>
            </a:r>
            <a:r>
              <a:rPr lang="it-IT" dirty="0" smtClean="0"/>
              <a:t>ago.</a:t>
            </a:r>
            <a:endParaRPr lang="it-IT" dirty="0"/>
          </a:p>
        </p:txBody>
      </p:sp>
    </p:spTree>
    <p:extLst>
      <p:ext uri="{BB962C8B-B14F-4D97-AF65-F5344CB8AC3E}">
        <p14:creationId xmlns:p14="http://schemas.microsoft.com/office/powerpoint/2010/main" val="95236668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Estrarre l’ago</a:t>
            </a:r>
            <a:endParaRPr lang="it-IT" dirty="0"/>
          </a:p>
        </p:txBody>
      </p:sp>
      <p:sp>
        <p:nvSpPr>
          <p:cNvPr id="3" name="Segnaposto contenuto 2"/>
          <p:cNvSpPr>
            <a:spLocks noGrp="1"/>
          </p:cNvSpPr>
          <p:nvPr>
            <p:ph idx="1"/>
          </p:nvPr>
        </p:nvSpPr>
        <p:spPr>
          <a:xfrm>
            <a:off x="779463" y="1828800"/>
            <a:ext cx="7583488" cy="4328426"/>
          </a:xfrm>
        </p:spPr>
        <p:txBody>
          <a:bodyPr>
            <a:normAutofit/>
          </a:bodyPr>
          <a:lstStyle/>
          <a:p>
            <a:r>
              <a:rPr lang="it-IT" dirty="0"/>
              <a:t>Quando l’ago è inserito profondamente, dev’essere ritirato lentamente e sempre in almeno </a:t>
            </a:r>
            <a:r>
              <a:rPr lang="it-IT" dirty="0" smtClean="0"/>
              <a:t>tre tempi </a:t>
            </a:r>
            <a:r>
              <a:rPr lang="it-IT" dirty="0"/>
              <a:t>nel caso della dispersione/riduzione, in </a:t>
            </a:r>
            <a:r>
              <a:rPr lang="it-IT" dirty="0" smtClean="0"/>
              <a:t>due in </a:t>
            </a:r>
            <a:r>
              <a:rPr lang="it-IT" dirty="0"/>
              <a:t>caso di tonificazione/</a:t>
            </a:r>
            <a:r>
              <a:rPr lang="it-IT" dirty="0" smtClean="0"/>
              <a:t>rinforzo.</a:t>
            </a:r>
          </a:p>
          <a:p>
            <a:r>
              <a:rPr lang="it-IT" dirty="0"/>
              <a:t>In caso di dispersione allargare con movimenti circolari dell’ago il buco della puntura</a:t>
            </a:r>
          </a:p>
          <a:p>
            <a:r>
              <a:rPr lang="it-IT" dirty="0"/>
              <a:t>Nella tonificazione, tenere un batuffolo d’ovatta secco nella mano </a:t>
            </a:r>
          </a:p>
          <a:p>
            <a:endParaRPr lang="it-IT" dirty="0"/>
          </a:p>
        </p:txBody>
      </p:sp>
    </p:spTree>
    <p:extLst>
      <p:ext uri="{BB962C8B-B14F-4D97-AF65-F5344CB8AC3E}">
        <p14:creationId xmlns:p14="http://schemas.microsoft.com/office/powerpoint/2010/main" val="3731240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Intervento della respirazione</a:t>
            </a:r>
            <a:endParaRPr lang="it-IT" sz="3200" dirty="0"/>
          </a:p>
        </p:txBody>
      </p:sp>
      <p:sp>
        <p:nvSpPr>
          <p:cNvPr id="3" name="Segnaposto contenuto 2"/>
          <p:cNvSpPr>
            <a:spLocks noGrp="1"/>
          </p:cNvSpPr>
          <p:nvPr>
            <p:ph idx="1"/>
          </p:nvPr>
        </p:nvSpPr>
        <p:spPr/>
        <p:txBody>
          <a:bodyPr/>
          <a:lstStyle/>
          <a:p>
            <a:r>
              <a:rPr lang="it-IT" dirty="0" smtClean="0"/>
              <a:t>Inserire durante l’espirazione per tonificare ed estrarre durante l’inspirazione;</a:t>
            </a:r>
          </a:p>
          <a:p>
            <a:r>
              <a:rPr lang="it-IT" dirty="0" smtClean="0"/>
              <a:t>Inserire durante l’inspirazione (o subito dopo un colpo di tosse) per disperdere e estrarre durante l’espirazione.</a:t>
            </a:r>
          </a:p>
        </p:txBody>
      </p:sp>
    </p:spTree>
    <p:extLst>
      <p:ext uri="{BB962C8B-B14F-4D97-AF65-F5344CB8AC3E}">
        <p14:creationId xmlns:p14="http://schemas.microsoft.com/office/powerpoint/2010/main" val="3775296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Origine e sviluppo</a:t>
            </a:r>
          </a:p>
        </p:txBody>
      </p:sp>
      <p:sp>
        <p:nvSpPr>
          <p:cNvPr id="3" name="Segnaposto contenuto 2"/>
          <p:cNvSpPr>
            <a:spLocks noGrp="1"/>
          </p:cNvSpPr>
          <p:nvPr>
            <p:ph idx="1"/>
          </p:nvPr>
        </p:nvSpPr>
        <p:spPr/>
        <p:txBody>
          <a:bodyPr>
            <a:normAutofit fontScale="92500"/>
          </a:bodyPr>
          <a:lstStyle/>
          <a:p>
            <a:r>
              <a:rPr lang="it-IT" dirty="0"/>
              <a:t>Aghi relativamente più </a:t>
            </a:r>
            <a:r>
              <a:rPr lang="it-IT" dirty="0" smtClean="0"/>
              <a:t>sottili </a:t>
            </a:r>
            <a:r>
              <a:rPr lang="it-IT" dirty="0"/>
              <a:t>ottenuti </a:t>
            </a:r>
            <a:r>
              <a:rPr lang="it-IT" dirty="0" smtClean="0"/>
              <a:t>dall’osso;</a:t>
            </a:r>
          </a:p>
          <a:p>
            <a:r>
              <a:rPr lang="it-IT" dirty="0" smtClean="0"/>
              <a:t>Bambù. </a:t>
            </a:r>
            <a:r>
              <a:rPr lang="it-IT" i="1" dirty="0" smtClean="0"/>
              <a:t>Zhen</a:t>
            </a:r>
            <a:r>
              <a:rPr lang="it-IT" dirty="0" smtClean="0"/>
              <a:t> (ago/bambù);</a:t>
            </a:r>
          </a:p>
          <a:p>
            <a:r>
              <a:rPr lang="it-IT" dirty="0"/>
              <a:t>A</a:t>
            </a:r>
            <a:r>
              <a:rPr lang="it-IT" dirty="0" smtClean="0"/>
              <a:t>ghi </a:t>
            </a:r>
            <a:r>
              <a:rPr lang="it-IT" dirty="0"/>
              <a:t>di </a:t>
            </a:r>
            <a:r>
              <a:rPr lang="it-IT" dirty="0" smtClean="0"/>
              <a:t>ceramica: cultura </a:t>
            </a:r>
            <a:r>
              <a:rPr lang="it-IT" dirty="0"/>
              <a:t>Yang </a:t>
            </a:r>
            <a:r>
              <a:rPr lang="it-IT" dirty="0" err="1"/>
              <a:t>Shao</a:t>
            </a:r>
            <a:r>
              <a:rPr lang="it-IT" dirty="0"/>
              <a:t> o delle Ceramiche Dipinte, del tardo periodo Neolitico, </a:t>
            </a:r>
            <a:r>
              <a:rPr lang="it-IT" dirty="0" smtClean="0"/>
              <a:t> </a:t>
            </a:r>
            <a:r>
              <a:rPr lang="it-IT" dirty="0"/>
              <a:t>2.000 a.C</a:t>
            </a:r>
            <a:r>
              <a:rPr lang="it-IT" dirty="0" smtClean="0"/>
              <a:t>. circa.</a:t>
            </a:r>
          </a:p>
          <a:p>
            <a:r>
              <a:rPr lang="it-IT" dirty="0"/>
              <a:t>A</a:t>
            </a:r>
            <a:r>
              <a:rPr lang="it-IT" dirty="0" smtClean="0"/>
              <a:t>go </a:t>
            </a:r>
            <a:r>
              <a:rPr lang="it-IT" dirty="0"/>
              <a:t>metallico </a:t>
            </a:r>
            <a:r>
              <a:rPr lang="it-IT" dirty="0" smtClean="0"/>
              <a:t>nell’Era </a:t>
            </a:r>
            <a:r>
              <a:rPr lang="it-IT" dirty="0"/>
              <a:t>del Bronzo (Dinastia </a:t>
            </a:r>
            <a:r>
              <a:rPr lang="it-IT" dirty="0" err="1"/>
              <a:t>Shang</a:t>
            </a:r>
            <a:r>
              <a:rPr lang="it-IT" dirty="0"/>
              <a:t>, 1.600 a.C.) e crebbe con la successiva introduzione del </a:t>
            </a:r>
            <a:r>
              <a:rPr lang="it-IT" dirty="0" smtClean="0"/>
              <a:t>ferro.</a:t>
            </a:r>
          </a:p>
          <a:p>
            <a:r>
              <a:rPr lang="it-IT" dirty="0" smtClean="0"/>
              <a:t>Dal </a:t>
            </a:r>
            <a:r>
              <a:rPr lang="it-IT" dirty="0"/>
              <a:t>periodo degli Stati Combattenti (V secolo a.C.)</a:t>
            </a:r>
            <a:r>
              <a:rPr lang="it-IT" dirty="0" smtClean="0"/>
              <a:t>, avanzamenti </a:t>
            </a:r>
            <a:r>
              <a:rPr lang="it-IT" dirty="0"/>
              <a:t>nelle fatture metallurgiche</a:t>
            </a:r>
            <a:r>
              <a:rPr lang="it-IT" dirty="0" smtClean="0"/>
              <a:t>, </a:t>
            </a:r>
            <a:r>
              <a:rPr lang="it-IT" dirty="0"/>
              <a:t>fattura di aghi di acciaio, di qualità sottile e delicata.</a:t>
            </a:r>
          </a:p>
        </p:txBody>
      </p:sp>
    </p:spTree>
    <p:extLst>
      <p:ext uri="{BB962C8B-B14F-4D97-AF65-F5344CB8AC3E}">
        <p14:creationId xmlns:p14="http://schemas.microsoft.com/office/powerpoint/2010/main" val="3285992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Sinossi dei metodi</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98520944"/>
              </p:ext>
            </p:extLst>
          </p:nvPr>
        </p:nvGraphicFramePr>
        <p:xfrm>
          <a:off x="779463" y="1828800"/>
          <a:ext cx="7583488" cy="4119880"/>
        </p:xfrm>
        <a:graphic>
          <a:graphicData uri="http://schemas.openxmlformats.org/drawingml/2006/table">
            <a:tbl>
              <a:tblPr firstRow="1" bandRow="1">
                <a:tableStyleId>{5C22544A-7EE6-4342-B048-85BDC9FD1C3A}</a:tableStyleId>
              </a:tblPr>
              <a:tblGrid>
                <a:gridCol w="1895872"/>
                <a:gridCol w="1895872"/>
                <a:gridCol w="1895872"/>
                <a:gridCol w="1895872"/>
              </a:tblGrid>
              <a:tr h="370840">
                <a:tc>
                  <a:txBody>
                    <a:bodyPr/>
                    <a:lstStyle/>
                    <a:p>
                      <a:r>
                        <a:rPr lang="it-IT" sz="1200" dirty="0" smtClean="0"/>
                        <a:t>Tipo di stimolazione</a:t>
                      </a:r>
                      <a:endParaRPr lang="it-IT" sz="1200" dirty="0"/>
                    </a:p>
                  </a:txBody>
                  <a:tcPr/>
                </a:tc>
                <a:tc>
                  <a:txBody>
                    <a:bodyPr/>
                    <a:lstStyle/>
                    <a:p>
                      <a:r>
                        <a:rPr lang="it-IT" sz="1200" dirty="0" smtClean="0"/>
                        <a:t>Metodo</a:t>
                      </a:r>
                      <a:endParaRPr lang="it-IT" sz="1200" dirty="0"/>
                    </a:p>
                  </a:txBody>
                  <a:tcPr/>
                </a:tc>
                <a:tc>
                  <a:txBody>
                    <a:bodyPr/>
                    <a:lstStyle/>
                    <a:p>
                      <a:r>
                        <a:rPr lang="it-IT" sz="1200" dirty="0" smtClean="0"/>
                        <a:t>Risposta</a:t>
                      </a:r>
                      <a:endParaRPr lang="it-IT" sz="1200" dirty="0"/>
                    </a:p>
                  </a:txBody>
                  <a:tcPr/>
                </a:tc>
                <a:tc>
                  <a:txBody>
                    <a:bodyPr/>
                    <a:lstStyle/>
                    <a:p>
                      <a:r>
                        <a:rPr lang="it-IT" sz="1200" dirty="0" smtClean="0"/>
                        <a:t>indicazioni</a:t>
                      </a:r>
                      <a:endParaRPr lang="it-IT" sz="1200" dirty="0"/>
                    </a:p>
                  </a:txBody>
                  <a:tcPr/>
                </a:tc>
              </a:tr>
              <a:tr h="370840">
                <a:tc>
                  <a:txBody>
                    <a:bodyPr/>
                    <a:lstStyle/>
                    <a:p>
                      <a:r>
                        <a:rPr lang="it-IT" sz="1200" dirty="0" smtClean="0"/>
                        <a:t>Forte</a:t>
                      </a:r>
                      <a:endParaRPr lang="it-IT" sz="1200" dirty="0"/>
                    </a:p>
                  </a:txBody>
                  <a:tcPr/>
                </a:tc>
                <a:tc>
                  <a:txBody>
                    <a:bodyPr/>
                    <a:lstStyle/>
                    <a:p>
                      <a:r>
                        <a:rPr lang="it-IT" sz="1200" dirty="0" smtClean="0"/>
                        <a:t>L’ago è girato, approfondito, sollevato rapidamente, con notevole ampiezza e movimenti verticali. Sono indicate le stimolazioni supplementari.</a:t>
                      </a:r>
                      <a:endParaRPr lang="it-IT" sz="1200" dirty="0"/>
                    </a:p>
                  </a:txBody>
                  <a:tcPr/>
                </a:tc>
                <a:tc>
                  <a:txBody>
                    <a:bodyPr/>
                    <a:lstStyle/>
                    <a:p>
                      <a:r>
                        <a:rPr lang="it-IT" sz="1200" dirty="0" smtClean="0"/>
                        <a:t>La sensazione è forte con ampia dispersione o conduzione lungo i canali.</a:t>
                      </a:r>
                      <a:endParaRPr lang="it-IT" sz="1200" dirty="0"/>
                    </a:p>
                  </a:txBody>
                  <a:tcPr/>
                </a:tc>
                <a:tc>
                  <a:txBody>
                    <a:bodyPr/>
                    <a:lstStyle/>
                    <a:p>
                      <a:r>
                        <a:rPr lang="it-IT" sz="1200" dirty="0" smtClean="0"/>
                        <a:t>Eccesso/Pienezza. In pazienti con costituzione robusta ed alta tolleranza all’ago; dolore acuto; crampi; di solito per gli arti inferiori.</a:t>
                      </a:r>
                      <a:endParaRPr lang="it-IT" sz="1200" dirty="0"/>
                    </a:p>
                  </a:txBody>
                  <a:tcPr/>
                </a:tc>
              </a:tr>
              <a:tr h="370840">
                <a:tc>
                  <a:txBody>
                    <a:bodyPr/>
                    <a:lstStyle/>
                    <a:p>
                      <a:r>
                        <a:rPr lang="it-IT" sz="1200" dirty="0" smtClean="0"/>
                        <a:t>Lieve </a:t>
                      </a:r>
                      <a:endParaRPr lang="it-IT" sz="1200" dirty="0"/>
                    </a:p>
                  </a:txBody>
                  <a:tcPr/>
                </a:tc>
                <a:tc>
                  <a:txBody>
                    <a:bodyPr/>
                    <a:lstStyle/>
                    <a:p>
                      <a:r>
                        <a:rPr lang="it-IT" sz="1200" dirty="0" smtClean="0"/>
                        <a:t>L’ago è ruotato, estratto ed infisso lentamente, con piccola ampiezza o movimenti verticali. A volte limitato ad ottenere la sensazione di Qi.</a:t>
                      </a:r>
                      <a:endParaRPr lang="it-IT" sz="1200" dirty="0"/>
                    </a:p>
                  </a:txBody>
                  <a:tcPr/>
                </a:tc>
                <a:tc>
                  <a:txBody>
                    <a:bodyPr/>
                    <a:lstStyle/>
                    <a:p>
                      <a:r>
                        <a:rPr lang="it-IT" sz="1200" dirty="0" smtClean="0"/>
                        <a:t>La sensazione dell’ago deve essere tenue.</a:t>
                      </a:r>
                      <a:endParaRPr lang="it-IT" sz="1200" dirty="0"/>
                    </a:p>
                  </a:txBody>
                  <a:tcPr/>
                </a:tc>
                <a:tc>
                  <a:txBody>
                    <a:bodyPr/>
                    <a:lstStyle/>
                    <a:p>
                      <a:r>
                        <a:rPr lang="it-IT" sz="1200" dirty="0" smtClean="0"/>
                        <a:t>Vuoto/Deficienza. Pazienti deboli con scarsa tolleranza dell’ago, o particolarmente nervosi, o con storia di svenimenti, o alla loro prima seduta di agopuntura. Usare nelle vicinanze di organi interni.</a:t>
                      </a:r>
                      <a:endParaRPr lang="it-IT" sz="1200" dirty="0"/>
                    </a:p>
                  </a:txBody>
                  <a:tcPr/>
                </a:tc>
              </a:tr>
              <a:tr h="370840">
                <a:tc>
                  <a:txBody>
                    <a:bodyPr/>
                    <a:lstStyle/>
                    <a:p>
                      <a:r>
                        <a:rPr lang="it-IT" sz="1200" dirty="0" smtClean="0"/>
                        <a:t>Moderata</a:t>
                      </a:r>
                      <a:endParaRPr lang="it-IT" sz="1200" dirty="0"/>
                    </a:p>
                  </a:txBody>
                  <a:tcPr/>
                </a:tc>
                <a:tc>
                  <a:txBody>
                    <a:bodyPr/>
                    <a:lstStyle/>
                    <a:p>
                      <a:r>
                        <a:rPr lang="it-IT" sz="1200" dirty="0" smtClean="0"/>
                        <a:t>Via di mezzo fra stimolazione forte e lieve.</a:t>
                      </a:r>
                      <a:endParaRPr lang="it-IT" sz="1200" dirty="0"/>
                    </a:p>
                  </a:txBody>
                  <a:tcPr/>
                </a:tc>
                <a:tc>
                  <a:txBody>
                    <a:bodyPr/>
                    <a:lstStyle/>
                    <a:p>
                      <a:r>
                        <a:rPr lang="it-IT" sz="1200" dirty="0" smtClean="0"/>
                        <a:t>La sensazione di ago è moderata, a volte lungo i canali.</a:t>
                      </a:r>
                      <a:endParaRPr lang="it-IT" sz="1200" dirty="0"/>
                    </a:p>
                  </a:txBody>
                  <a:tcPr/>
                </a:tc>
                <a:tc>
                  <a:txBody>
                    <a:bodyPr/>
                    <a:lstStyle/>
                    <a:p>
                      <a:r>
                        <a:rPr lang="it-IT" sz="1200" dirty="0" smtClean="0"/>
                        <a:t>Si usa nella</a:t>
                      </a:r>
                      <a:r>
                        <a:rPr lang="it-IT" sz="1200" baseline="0" dirty="0" smtClean="0"/>
                        <a:t> maggioranza dei casi, per molte malattie.</a:t>
                      </a:r>
                      <a:endParaRPr lang="it-IT" sz="1200" dirty="0"/>
                    </a:p>
                  </a:txBody>
                  <a:tcPr/>
                </a:tc>
              </a:tr>
            </a:tbl>
          </a:graphicData>
        </a:graphic>
      </p:graphicFrame>
    </p:spTree>
    <p:extLst>
      <p:ext uri="{BB962C8B-B14F-4D97-AF65-F5344CB8AC3E}">
        <p14:creationId xmlns:p14="http://schemas.microsoft.com/office/powerpoint/2010/main" val="409170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Descrizione ed analisi delle tecniche antiche</a:t>
            </a:r>
            <a:endParaRPr lang="it-IT" sz="3600" dirty="0"/>
          </a:p>
        </p:txBody>
      </p:sp>
      <p:sp>
        <p:nvSpPr>
          <p:cNvPr id="3" name="Segnaposto contenuto 2"/>
          <p:cNvSpPr>
            <a:spLocks noGrp="1"/>
          </p:cNvSpPr>
          <p:nvPr>
            <p:ph idx="1"/>
          </p:nvPr>
        </p:nvSpPr>
        <p:spPr/>
        <p:txBody>
          <a:bodyPr>
            <a:normAutofit fontScale="62500" lnSpcReduction="20000"/>
          </a:bodyPr>
          <a:lstStyle/>
          <a:p>
            <a:r>
              <a:rPr lang="it-IT" dirty="0">
                <a:solidFill>
                  <a:schemeClr val="tx1"/>
                </a:solidFill>
              </a:rPr>
              <a:t>T</a:t>
            </a:r>
            <a:r>
              <a:rPr lang="it-IT" dirty="0" smtClean="0">
                <a:solidFill>
                  <a:schemeClr val="tx1"/>
                </a:solidFill>
              </a:rPr>
              <a:t>ecniche </a:t>
            </a:r>
            <a:r>
              <a:rPr lang="it-IT" dirty="0">
                <a:solidFill>
                  <a:schemeClr val="tx1"/>
                </a:solidFill>
              </a:rPr>
              <a:t>di puntura nel </a:t>
            </a:r>
            <a:r>
              <a:rPr lang="it-IT" i="1" dirty="0">
                <a:solidFill>
                  <a:schemeClr val="tx1"/>
                </a:solidFill>
              </a:rPr>
              <a:t>Huangdi Neijing Suwen</a:t>
            </a:r>
            <a:r>
              <a:rPr lang="it-IT" dirty="0" smtClean="0">
                <a:solidFill>
                  <a:schemeClr val="tx1"/>
                </a:solidFill>
              </a:rPr>
              <a:t>,</a:t>
            </a:r>
          </a:p>
          <a:p>
            <a:r>
              <a:rPr lang="it-IT" dirty="0" smtClean="0">
                <a:solidFill>
                  <a:schemeClr val="tx1"/>
                </a:solidFill>
              </a:rPr>
              <a:t>tecniche </a:t>
            </a:r>
            <a:r>
              <a:rPr lang="it-IT" dirty="0">
                <a:solidFill>
                  <a:schemeClr val="tx1"/>
                </a:solidFill>
              </a:rPr>
              <a:t>di puntura del </a:t>
            </a:r>
            <a:r>
              <a:rPr lang="it-IT" i="1" dirty="0">
                <a:solidFill>
                  <a:schemeClr val="tx1"/>
                </a:solidFill>
              </a:rPr>
              <a:t>Classico delle Difficoltà </a:t>
            </a:r>
            <a:r>
              <a:rPr lang="it-IT" dirty="0">
                <a:solidFill>
                  <a:schemeClr val="tx1"/>
                </a:solidFill>
              </a:rPr>
              <a:t>(III secolo)</a:t>
            </a:r>
            <a:r>
              <a:rPr lang="it-IT" dirty="0" smtClean="0">
                <a:solidFill>
                  <a:schemeClr val="tx1"/>
                </a:solidFill>
              </a:rPr>
              <a:t>,</a:t>
            </a:r>
          </a:p>
          <a:p>
            <a:r>
              <a:rPr lang="it-IT" dirty="0" smtClean="0">
                <a:solidFill>
                  <a:schemeClr val="tx1"/>
                </a:solidFill>
              </a:rPr>
              <a:t>tecniche </a:t>
            </a:r>
            <a:r>
              <a:rPr lang="it-IT" dirty="0">
                <a:solidFill>
                  <a:schemeClr val="tx1"/>
                </a:solidFill>
              </a:rPr>
              <a:t>di puntura nell’</a:t>
            </a:r>
            <a:r>
              <a:rPr lang="it-IT" i="1" dirty="0">
                <a:solidFill>
                  <a:schemeClr val="tx1"/>
                </a:solidFill>
              </a:rPr>
              <a:t>Ode alle Sottigliezze del Flusso </a:t>
            </a:r>
            <a:r>
              <a:rPr lang="it-IT" dirty="0">
                <a:solidFill>
                  <a:schemeClr val="tx1"/>
                </a:solidFill>
              </a:rPr>
              <a:t>(XII secolo)</a:t>
            </a:r>
            <a:r>
              <a:rPr lang="it-IT" dirty="0" smtClean="0">
                <a:solidFill>
                  <a:schemeClr val="tx1"/>
                </a:solidFill>
              </a:rPr>
              <a:t>,</a:t>
            </a:r>
          </a:p>
          <a:p>
            <a:r>
              <a:rPr lang="it-IT" dirty="0" smtClean="0">
                <a:solidFill>
                  <a:schemeClr val="tx1"/>
                </a:solidFill>
              </a:rPr>
              <a:t>tecniche </a:t>
            </a:r>
            <a:r>
              <a:rPr lang="it-IT" dirty="0">
                <a:solidFill>
                  <a:schemeClr val="tx1"/>
                </a:solidFill>
              </a:rPr>
              <a:t>di puntura nella </a:t>
            </a:r>
            <a:r>
              <a:rPr lang="it-IT" i="1" dirty="0">
                <a:solidFill>
                  <a:schemeClr val="tx1"/>
                </a:solidFill>
              </a:rPr>
              <a:t>Guida ai Classici dell’Agopuntura </a:t>
            </a:r>
            <a:r>
              <a:rPr lang="it-IT" dirty="0">
                <a:solidFill>
                  <a:schemeClr val="tx1"/>
                </a:solidFill>
              </a:rPr>
              <a:t>(Periodo </a:t>
            </a:r>
            <a:r>
              <a:rPr lang="it-IT" dirty="0" err="1">
                <a:solidFill>
                  <a:schemeClr val="tx1"/>
                </a:solidFill>
              </a:rPr>
              <a:t>Jin</a:t>
            </a:r>
            <a:r>
              <a:rPr lang="it-IT" dirty="0">
                <a:solidFill>
                  <a:schemeClr val="tx1"/>
                </a:solidFill>
              </a:rPr>
              <a:t>-Yuan, 1115-1234)</a:t>
            </a:r>
            <a:r>
              <a:rPr lang="it-IT" dirty="0" smtClean="0">
                <a:solidFill>
                  <a:schemeClr val="tx1"/>
                </a:solidFill>
              </a:rPr>
              <a:t>,</a:t>
            </a:r>
          </a:p>
          <a:p>
            <a:r>
              <a:rPr lang="it-IT" dirty="0" smtClean="0">
                <a:solidFill>
                  <a:schemeClr val="tx1"/>
                </a:solidFill>
              </a:rPr>
              <a:t>tecniche </a:t>
            </a:r>
            <a:r>
              <a:rPr lang="it-IT" dirty="0">
                <a:solidFill>
                  <a:schemeClr val="tx1"/>
                </a:solidFill>
              </a:rPr>
              <a:t>di puntura nel </a:t>
            </a:r>
            <a:r>
              <a:rPr lang="it-IT" i="1" dirty="0">
                <a:solidFill>
                  <a:schemeClr val="tx1"/>
                </a:solidFill>
              </a:rPr>
              <a:t>Classico della Divina Risonanza </a:t>
            </a:r>
            <a:r>
              <a:rPr lang="it-IT" dirty="0">
                <a:solidFill>
                  <a:schemeClr val="tx1"/>
                </a:solidFill>
              </a:rPr>
              <a:t>(Dinastia Ming, 1368-1644)</a:t>
            </a:r>
            <a:r>
              <a:rPr lang="it-IT" dirty="0" smtClean="0">
                <a:solidFill>
                  <a:schemeClr val="tx1"/>
                </a:solidFill>
              </a:rPr>
              <a:t>,</a:t>
            </a:r>
          </a:p>
          <a:p>
            <a:r>
              <a:rPr lang="it-IT" dirty="0" smtClean="0">
                <a:solidFill>
                  <a:schemeClr val="tx1"/>
                </a:solidFill>
              </a:rPr>
              <a:t>metodi </a:t>
            </a:r>
            <a:r>
              <a:rPr lang="it-IT" dirty="0">
                <a:solidFill>
                  <a:schemeClr val="tx1"/>
                </a:solidFill>
              </a:rPr>
              <a:t>di puntura dell’</a:t>
            </a:r>
            <a:r>
              <a:rPr lang="it-IT" i="1" dirty="0">
                <a:solidFill>
                  <a:schemeClr val="tx1"/>
                </a:solidFill>
              </a:rPr>
              <a:t>Ode dell’Ago d’Oro </a:t>
            </a:r>
            <a:r>
              <a:rPr lang="it-IT" dirty="0">
                <a:solidFill>
                  <a:schemeClr val="tx1"/>
                </a:solidFill>
              </a:rPr>
              <a:t>(Dinastia Ming)</a:t>
            </a:r>
            <a:r>
              <a:rPr lang="it-IT" dirty="0" smtClean="0">
                <a:solidFill>
                  <a:schemeClr val="tx1"/>
                </a:solidFill>
              </a:rPr>
              <a:t>,</a:t>
            </a:r>
          </a:p>
          <a:p>
            <a:r>
              <a:rPr lang="it-IT" dirty="0" smtClean="0">
                <a:solidFill>
                  <a:schemeClr val="tx1"/>
                </a:solidFill>
              </a:rPr>
              <a:t>metodi </a:t>
            </a:r>
            <a:r>
              <a:rPr lang="it-IT" dirty="0">
                <a:solidFill>
                  <a:schemeClr val="tx1"/>
                </a:solidFill>
              </a:rPr>
              <a:t>di puntura del testo </a:t>
            </a:r>
            <a:r>
              <a:rPr lang="it-IT" i="1" dirty="0">
                <a:solidFill>
                  <a:schemeClr val="tx1"/>
                </a:solidFill>
              </a:rPr>
              <a:t>Raduni di Agopuntori Eccezionali </a:t>
            </a:r>
            <a:r>
              <a:rPr lang="it-IT" dirty="0">
                <a:solidFill>
                  <a:schemeClr val="tx1"/>
                </a:solidFill>
              </a:rPr>
              <a:t>(1546)</a:t>
            </a:r>
            <a:r>
              <a:rPr lang="it-IT" dirty="0" smtClean="0">
                <a:solidFill>
                  <a:schemeClr val="tx1"/>
                </a:solidFill>
              </a:rPr>
              <a:t>,</a:t>
            </a:r>
          </a:p>
          <a:p>
            <a:r>
              <a:rPr lang="it-IT" dirty="0" smtClean="0">
                <a:solidFill>
                  <a:schemeClr val="tx1"/>
                </a:solidFill>
              </a:rPr>
              <a:t>metodi </a:t>
            </a:r>
            <a:r>
              <a:rPr lang="it-IT" dirty="0">
                <a:solidFill>
                  <a:schemeClr val="tx1"/>
                </a:solidFill>
              </a:rPr>
              <a:t>di puntura nel </a:t>
            </a:r>
            <a:r>
              <a:rPr lang="it-IT" i="1" dirty="0">
                <a:solidFill>
                  <a:schemeClr val="tx1"/>
                </a:solidFill>
              </a:rPr>
              <a:t>Domande e risposte su Agopuntura e Moxibustione </a:t>
            </a:r>
            <a:r>
              <a:rPr lang="it-IT" dirty="0">
                <a:solidFill>
                  <a:schemeClr val="tx1"/>
                </a:solidFill>
              </a:rPr>
              <a:t>(Epoca Ming)</a:t>
            </a:r>
            <a:r>
              <a:rPr lang="it-IT" dirty="0" smtClean="0">
                <a:solidFill>
                  <a:schemeClr val="tx1"/>
                </a:solidFill>
              </a:rPr>
              <a:t>,</a:t>
            </a:r>
          </a:p>
          <a:p>
            <a:r>
              <a:rPr lang="it-IT" dirty="0" smtClean="0">
                <a:solidFill>
                  <a:schemeClr val="tx1"/>
                </a:solidFill>
              </a:rPr>
              <a:t>tecniche </a:t>
            </a:r>
            <a:r>
              <a:rPr lang="it-IT" dirty="0">
                <a:solidFill>
                  <a:schemeClr val="tx1"/>
                </a:solidFill>
              </a:rPr>
              <a:t>di puntura nel </a:t>
            </a:r>
            <a:r>
              <a:rPr lang="it-IT" i="1" dirty="0">
                <a:solidFill>
                  <a:schemeClr val="tx1"/>
                </a:solidFill>
              </a:rPr>
              <a:t>Grande Compendio di Agopuntura e Moxibustione </a:t>
            </a:r>
            <a:r>
              <a:rPr lang="it-IT" dirty="0">
                <a:solidFill>
                  <a:schemeClr val="tx1"/>
                </a:solidFill>
              </a:rPr>
              <a:t>(Epoca Ming</a:t>
            </a:r>
            <a:r>
              <a:rPr lang="it-IT" dirty="0" smtClean="0">
                <a:solidFill>
                  <a:schemeClr val="tx1"/>
                </a:solidFill>
              </a:rPr>
              <a:t>).</a:t>
            </a:r>
            <a:endParaRPr lang="it-IT" dirty="0"/>
          </a:p>
        </p:txBody>
      </p:sp>
    </p:spTree>
    <p:extLst>
      <p:ext uri="{BB962C8B-B14F-4D97-AF65-F5344CB8AC3E}">
        <p14:creationId xmlns:p14="http://schemas.microsoft.com/office/powerpoint/2010/main" val="4096201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900"/>
                                        <p:tgtEl>
                                          <p:spTgt spid="3">
                                            <p:txEl>
                                              <p:pRg st="0" end="0"/>
                                            </p:txEl>
                                          </p:spTgt>
                                        </p:tgtEl>
                                      </p:cBhvr>
                                    </p:animEffect>
                                  </p:childTnLst>
                                </p:cTn>
                              </p:par>
                            </p:childTnLst>
                          </p:cTn>
                        </p:par>
                        <p:par>
                          <p:cTn id="8" fill="hold">
                            <p:stCondLst>
                              <p:cond delay="9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900"/>
                                        <p:tgtEl>
                                          <p:spTgt spid="3">
                                            <p:txEl>
                                              <p:pRg st="1" end="1"/>
                                            </p:txEl>
                                          </p:spTgt>
                                        </p:tgtEl>
                                      </p:cBhvr>
                                    </p:animEffect>
                                  </p:childTnLst>
                                </p:cTn>
                              </p:par>
                            </p:childTnLst>
                          </p:cTn>
                        </p:par>
                        <p:par>
                          <p:cTn id="12" fill="hold">
                            <p:stCondLst>
                              <p:cond delay="18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900"/>
                                        <p:tgtEl>
                                          <p:spTgt spid="3">
                                            <p:txEl>
                                              <p:pRg st="2" end="2"/>
                                            </p:txEl>
                                          </p:spTgt>
                                        </p:tgtEl>
                                      </p:cBhvr>
                                    </p:animEffect>
                                  </p:childTnLst>
                                </p:cTn>
                              </p:par>
                            </p:childTnLst>
                          </p:cTn>
                        </p:par>
                        <p:par>
                          <p:cTn id="16" fill="hold">
                            <p:stCondLst>
                              <p:cond delay="2700"/>
                            </p:stCondLst>
                            <p:childTnLst>
                              <p:par>
                                <p:cTn id="17" presetID="3"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900"/>
                                        <p:tgtEl>
                                          <p:spTgt spid="3">
                                            <p:txEl>
                                              <p:pRg st="3" end="3"/>
                                            </p:txEl>
                                          </p:spTgt>
                                        </p:tgtEl>
                                      </p:cBhvr>
                                    </p:animEffect>
                                  </p:childTnLst>
                                </p:cTn>
                              </p:par>
                            </p:childTnLst>
                          </p:cTn>
                        </p:par>
                        <p:par>
                          <p:cTn id="20" fill="hold">
                            <p:stCondLst>
                              <p:cond delay="3600"/>
                            </p:stCondLst>
                            <p:childTnLst>
                              <p:par>
                                <p:cTn id="21" presetID="3"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900"/>
                                        <p:tgtEl>
                                          <p:spTgt spid="3">
                                            <p:txEl>
                                              <p:pRg st="4" end="4"/>
                                            </p:txEl>
                                          </p:spTgt>
                                        </p:tgtEl>
                                      </p:cBhvr>
                                    </p:animEffect>
                                  </p:childTnLst>
                                </p:cTn>
                              </p:par>
                            </p:childTnLst>
                          </p:cTn>
                        </p:par>
                        <p:par>
                          <p:cTn id="24" fill="hold">
                            <p:stCondLst>
                              <p:cond delay="4500"/>
                            </p:stCondLst>
                            <p:childTnLst>
                              <p:par>
                                <p:cTn id="25" presetID="3"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900"/>
                                        <p:tgtEl>
                                          <p:spTgt spid="3">
                                            <p:txEl>
                                              <p:pRg st="5" end="5"/>
                                            </p:txEl>
                                          </p:spTgt>
                                        </p:tgtEl>
                                      </p:cBhvr>
                                    </p:animEffect>
                                  </p:childTnLst>
                                </p:cTn>
                              </p:par>
                            </p:childTnLst>
                          </p:cTn>
                        </p:par>
                        <p:par>
                          <p:cTn id="28" fill="hold">
                            <p:stCondLst>
                              <p:cond delay="5400"/>
                            </p:stCondLst>
                            <p:childTnLst>
                              <p:par>
                                <p:cTn id="29" presetID="3"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900"/>
                                        <p:tgtEl>
                                          <p:spTgt spid="3">
                                            <p:txEl>
                                              <p:pRg st="6" end="6"/>
                                            </p:txEl>
                                          </p:spTgt>
                                        </p:tgtEl>
                                      </p:cBhvr>
                                    </p:animEffect>
                                  </p:childTnLst>
                                </p:cTn>
                              </p:par>
                            </p:childTnLst>
                          </p:cTn>
                        </p:par>
                        <p:par>
                          <p:cTn id="32" fill="hold">
                            <p:stCondLst>
                              <p:cond delay="6300"/>
                            </p:stCondLst>
                            <p:childTnLst>
                              <p:par>
                                <p:cTn id="33" presetID="3"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900"/>
                                        <p:tgtEl>
                                          <p:spTgt spid="3">
                                            <p:txEl>
                                              <p:pRg st="7" end="7"/>
                                            </p:txEl>
                                          </p:spTgt>
                                        </p:tgtEl>
                                      </p:cBhvr>
                                    </p:animEffect>
                                  </p:childTnLst>
                                </p:cTn>
                              </p:par>
                            </p:childTnLst>
                          </p:cTn>
                        </p:par>
                        <p:par>
                          <p:cTn id="36" fill="hold">
                            <p:stCondLst>
                              <p:cond delay="7200"/>
                            </p:stCondLst>
                            <p:childTnLst>
                              <p:par>
                                <p:cTn id="37" presetID="3"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9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Classificazione dei metodi di puntura nel </a:t>
            </a:r>
            <a:r>
              <a:rPr lang="it-IT" sz="2800" dirty="0"/>
              <a:t>nel </a:t>
            </a:r>
            <a:r>
              <a:rPr lang="it-IT" sz="2800" i="1" dirty="0"/>
              <a:t>Huangdi Neijing Suwen</a:t>
            </a:r>
            <a:endParaRPr lang="it-IT" sz="2800" dirty="0"/>
          </a:p>
        </p:txBody>
      </p:sp>
      <p:sp>
        <p:nvSpPr>
          <p:cNvPr id="3" name="Segnaposto contenuto 2"/>
          <p:cNvSpPr>
            <a:spLocks noGrp="1"/>
          </p:cNvSpPr>
          <p:nvPr>
            <p:ph idx="1"/>
          </p:nvPr>
        </p:nvSpPr>
        <p:spPr>
          <a:xfrm>
            <a:off x="779463" y="1828801"/>
            <a:ext cx="7583488" cy="2020952"/>
          </a:xfrm>
        </p:spPr>
        <p:txBody>
          <a:bodyPr/>
          <a:lstStyle/>
          <a:p>
            <a:r>
              <a:rPr lang="it-IT" dirty="0" smtClean="0">
                <a:solidFill>
                  <a:schemeClr val="tx1"/>
                </a:solidFill>
              </a:rPr>
              <a:t>Cap</a:t>
            </a:r>
            <a:r>
              <a:rPr lang="it-IT" dirty="0">
                <a:solidFill>
                  <a:schemeClr val="tx1"/>
                </a:solidFill>
              </a:rPr>
              <a:t>. 7 del </a:t>
            </a:r>
            <a:r>
              <a:rPr lang="it-IT" i="1" dirty="0">
                <a:solidFill>
                  <a:schemeClr val="tx1"/>
                </a:solidFill>
              </a:rPr>
              <a:t>Ling Shu </a:t>
            </a:r>
            <a:r>
              <a:rPr lang="it-IT" dirty="0">
                <a:solidFill>
                  <a:schemeClr val="tx1"/>
                </a:solidFill>
              </a:rPr>
              <a:t>sono stabilite varie classificazioni dei metodi di puntura inclusi i Cinque, i Nove e i Dodici metodi di puntura. </a:t>
            </a:r>
            <a:endParaRPr lang="it-IT" dirty="0"/>
          </a:p>
        </p:txBody>
      </p:sp>
    </p:spTree>
    <p:extLst>
      <p:ext uri="{BB962C8B-B14F-4D97-AF65-F5344CB8AC3E}">
        <p14:creationId xmlns:p14="http://schemas.microsoft.com/office/powerpoint/2010/main" val="3612245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Classificazione dei metodi di puntura nel </a:t>
            </a:r>
            <a:r>
              <a:rPr lang="it-IT" sz="2800" dirty="0"/>
              <a:t>nel </a:t>
            </a:r>
            <a:r>
              <a:rPr lang="it-IT" sz="2800" i="1" dirty="0"/>
              <a:t>Huangdi Neijing Suwen</a:t>
            </a:r>
            <a:endParaRPr lang="it-IT" sz="2800" dirty="0"/>
          </a:p>
        </p:txBody>
      </p:sp>
      <p:sp>
        <p:nvSpPr>
          <p:cNvPr id="3" name="Segnaposto contenuto 2"/>
          <p:cNvSpPr>
            <a:spLocks noGrp="1"/>
          </p:cNvSpPr>
          <p:nvPr>
            <p:ph idx="1"/>
          </p:nvPr>
        </p:nvSpPr>
        <p:spPr>
          <a:xfrm>
            <a:off x="779463" y="1828801"/>
            <a:ext cx="7583488" cy="610047"/>
          </a:xfrm>
          <a:ln>
            <a:solidFill>
              <a:schemeClr val="accent3"/>
            </a:solidFill>
          </a:ln>
        </p:spPr>
        <p:txBody>
          <a:bodyPr/>
          <a:lstStyle/>
          <a:p>
            <a:pPr marL="0" indent="0" algn="ctr">
              <a:buNone/>
            </a:pPr>
            <a:r>
              <a:rPr lang="it-IT" b="1" cap="small" dirty="0">
                <a:solidFill>
                  <a:schemeClr val="tx1"/>
                </a:solidFill>
              </a:rPr>
              <a:t>Metodi per accoppiare o combinare i punti</a:t>
            </a:r>
            <a:r>
              <a:rPr lang="it-IT" cap="small" dirty="0">
                <a:solidFill>
                  <a:schemeClr val="tx1"/>
                </a:solidFill>
              </a:rPr>
              <a:t>. </a:t>
            </a:r>
            <a:endParaRPr lang="it-IT" cap="small" dirty="0"/>
          </a:p>
        </p:txBody>
      </p:sp>
      <p:sp>
        <p:nvSpPr>
          <p:cNvPr id="4" name="Segnaposto contenuto 2"/>
          <p:cNvSpPr txBox="1">
            <a:spLocks/>
          </p:cNvSpPr>
          <p:nvPr/>
        </p:nvSpPr>
        <p:spPr>
          <a:xfrm>
            <a:off x="810915" y="3230854"/>
            <a:ext cx="7583488" cy="2674786"/>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pPr algn="ctr"/>
            <a:r>
              <a:rPr lang="it-IT" b="1" dirty="0">
                <a:solidFill>
                  <a:schemeClr val="tx1"/>
                </a:solidFill>
              </a:rPr>
              <a:t>Puntura dei punti Shu Antichi </a:t>
            </a:r>
            <a:r>
              <a:rPr lang="it-IT" dirty="0">
                <a:solidFill>
                  <a:schemeClr val="tx1"/>
                </a:solidFill>
              </a:rPr>
              <a:t>(un dei nove </a:t>
            </a:r>
            <a:r>
              <a:rPr lang="it-IT" dirty="0" smtClean="0">
                <a:solidFill>
                  <a:schemeClr val="tx1"/>
                </a:solidFill>
              </a:rPr>
              <a:t>metodi).</a:t>
            </a:r>
          </a:p>
          <a:p>
            <a:pPr lvl="1"/>
            <a:r>
              <a:rPr lang="it-IT" sz="2400" dirty="0">
                <a:solidFill>
                  <a:schemeClr val="tx1"/>
                </a:solidFill>
              </a:rPr>
              <a:t>Descritti nel cap. 6 del Ling Shu e nel cap. 39 del Su Wen;</a:t>
            </a:r>
            <a:endParaRPr lang="it-IT" sz="2400" dirty="0"/>
          </a:p>
          <a:p>
            <a:pPr lvl="1"/>
            <a:r>
              <a:rPr lang="it-IT" sz="2400" dirty="0" smtClean="0">
                <a:solidFill>
                  <a:schemeClr val="tx1"/>
                </a:solidFill>
              </a:rPr>
              <a:t>punti </a:t>
            </a:r>
            <a:r>
              <a:rPr lang="it-IT" sz="2400" dirty="0" err="1">
                <a:solidFill>
                  <a:schemeClr val="tx1"/>
                </a:solidFill>
              </a:rPr>
              <a:t>Iong</a:t>
            </a:r>
            <a:r>
              <a:rPr lang="it-IT" sz="2400" dirty="0">
                <a:solidFill>
                  <a:schemeClr val="tx1"/>
                </a:solidFill>
              </a:rPr>
              <a:t> e </a:t>
            </a:r>
            <a:r>
              <a:rPr lang="it-IT" sz="2400" dirty="0" err="1">
                <a:solidFill>
                  <a:schemeClr val="tx1"/>
                </a:solidFill>
              </a:rPr>
              <a:t>Yu</a:t>
            </a:r>
            <a:r>
              <a:rPr lang="it-IT" sz="2400" dirty="0">
                <a:solidFill>
                  <a:schemeClr val="tx1"/>
                </a:solidFill>
              </a:rPr>
              <a:t> (secondo e terzo) sono punti in combinazione dei punti Shu del Dorso degli Organi </a:t>
            </a:r>
            <a:r>
              <a:rPr lang="it-IT" sz="2400" dirty="0" smtClean="0">
                <a:solidFill>
                  <a:schemeClr val="tx1"/>
                </a:solidFill>
              </a:rPr>
              <a:t>Zang.</a:t>
            </a:r>
          </a:p>
        </p:txBody>
      </p:sp>
    </p:spTree>
    <p:extLst>
      <p:ext uri="{BB962C8B-B14F-4D97-AF65-F5344CB8AC3E}">
        <p14:creationId xmlns:p14="http://schemas.microsoft.com/office/powerpoint/2010/main" val="3410801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Classificazione dei metodi di puntura nel </a:t>
            </a:r>
            <a:r>
              <a:rPr lang="it-IT" sz="2800" dirty="0"/>
              <a:t>nel </a:t>
            </a:r>
            <a:r>
              <a:rPr lang="it-IT" sz="2800" i="1" dirty="0"/>
              <a:t>Huangdi Neijing Suwen</a:t>
            </a:r>
            <a:endParaRPr lang="it-IT" sz="2800" dirty="0"/>
          </a:p>
        </p:txBody>
      </p:sp>
      <p:sp>
        <p:nvSpPr>
          <p:cNvPr id="3" name="Segnaposto contenuto 2"/>
          <p:cNvSpPr>
            <a:spLocks noGrp="1"/>
          </p:cNvSpPr>
          <p:nvPr>
            <p:ph idx="1"/>
          </p:nvPr>
        </p:nvSpPr>
        <p:spPr>
          <a:xfrm>
            <a:off x="779463" y="1828801"/>
            <a:ext cx="7583488" cy="610047"/>
          </a:xfrm>
          <a:ln>
            <a:solidFill>
              <a:schemeClr val="accent3"/>
            </a:solidFill>
          </a:ln>
        </p:spPr>
        <p:txBody>
          <a:bodyPr/>
          <a:lstStyle/>
          <a:p>
            <a:pPr marL="0" indent="0" algn="ctr">
              <a:buNone/>
            </a:pPr>
            <a:r>
              <a:rPr lang="it-IT" b="1" cap="small" dirty="0">
                <a:solidFill>
                  <a:schemeClr val="tx1"/>
                </a:solidFill>
              </a:rPr>
              <a:t>Metodi per accoppiare o combinare i punti</a:t>
            </a:r>
            <a:r>
              <a:rPr lang="it-IT" cap="small" dirty="0">
                <a:solidFill>
                  <a:schemeClr val="tx1"/>
                </a:solidFill>
              </a:rPr>
              <a:t>. </a:t>
            </a:r>
            <a:endParaRPr lang="it-IT" cap="small" dirty="0"/>
          </a:p>
        </p:txBody>
      </p:sp>
      <p:sp>
        <p:nvSpPr>
          <p:cNvPr id="4" name="Segnaposto contenuto 2"/>
          <p:cNvSpPr txBox="1">
            <a:spLocks/>
          </p:cNvSpPr>
          <p:nvPr/>
        </p:nvSpPr>
        <p:spPr>
          <a:xfrm>
            <a:off x="810915" y="3230854"/>
            <a:ext cx="7583488" cy="2674786"/>
          </a:xfrm>
          <a:prstGeom prst="rect">
            <a:avLst/>
          </a:prstGeom>
        </p:spPr>
        <p:txBody>
          <a:bodyPr vert="horz" lIns="91440" tIns="45720" rIns="91440" bIns="45720" rtlCol="0">
            <a:normAutofit fontScale="925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b="1" dirty="0">
                <a:solidFill>
                  <a:schemeClr val="tx1"/>
                </a:solidFill>
              </a:rPr>
              <a:t>Pungere un punto distante </a:t>
            </a:r>
            <a:r>
              <a:rPr lang="it-IT" dirty="0">
                <a:solidFill>
                  <a:schemeClr val="tx1"/>
                </a:solidFill>
              </a:rPr>
              <a:t>(uno dei nove </a:t>
            </a:r>
            <a:r>
              <a:rPr lang="it-IT" dirty="0" smtClean="0">
                <a:solidFill>
                  <a:schemeClr val="tx1"/>
                </a:solidFill>
              </a:rPr>
              <a:t>metodi)</a:t>
            </a:r>
          </a:p>
          <a:p>
            <a:r>
              <a:rPr lang="it-IT" dirty="0">
                <a:solidFill>
                  <a:schemeClr val="tx1"/>
                </a:solidFill>
              </a:rPr>
              <a:t>descritto nel cap.4 del Ling Shu e nel cap. 39 del Su </a:t>
            </a:r>
            <a:r>
              <a:rPr lang="it-IT" dirty="0" smtClean="0">
                <a:solidFill>
                  <a:schemeClr val="tx1"/>
                </a:solidFill>
              </a:rPr>
              <a:t>Wen;</a:t>
            </a:r>
          </a:p>
          <a:p>
            <a:r>
              <a:rPr lang="it-IT" dirty="0" smtClean="0">
                <a:solidFill>
                  <a:schemeClr val="tx1"/>
                </a:solidFill>
              </a:rPr>
              <a:t>punti </a:t>
            </a:r>
            <a:r>
              <a:rPr lang="it-IT" dirty="0">
                <a:solidFill>
                  <a:schemeClr val="tx1"/>
                </a:solidFill>
              </a:rPr>
              <a:t>He del Basso (stomaco: St36/</a:t>
            </a:r>
            <a:r>
              <a:rPr lang="it-IT" dirty="0" err="1">
                <a:solidFill>
                  <a:schemeClr val="tx1"/>
                </a:solidFill>
              </a:rPr>
              <a:t>zusanli</a:t>
            </a:r>
            <a:r>
              <a:rPr lang="it-IT" dirty="0">
                <a:solidFill>
                  <a:schemeClr val="tx1"/>
                </a:solidFill>
              </a:rPr>
              <a:t>; grosso intestino: St37/</a:t>
            </a:r>
            <a:r>
              <a:rPr lang="it-IT" dirty="0" err="1">
                <a:solidFill>
                  <a:schemeClr val="tx1"/>
                </a:solidFill>
              </a:rPr>
              <a:t>shangjuxu</a:t>
            </a:r>
            <a:r>
              <a:rPr lang="it-IT" dirty="0">
                <a:solidFill>
                  <a:schemeClr val="tx1"/>
                </a:solidFill>
              </a:rPr>
              <a:t>; piccolo intestino: St39/</a:t>
            </a:r>
            <a:r>
              <a:rPr lang="it-IT" dirty="0" err="1">
                <a:solidFill>
                  <a:schemeClr val="tx1"/>
                </a:solidFill>
              </a:rPr>
              <a:t>xiajuxu</a:t>
            </a:r>
            <a:r>
              <a:rPr lang="it-IT" dirty="0">
                <a:solidFill>
                  <a:schemeClr val="tx1"/>
                </a:solidFill>
              </a:rPr>
              <a:t>; Vescica Urinaria: V40/</a:t>
            </a:r>
            <a:r>
              <a:rPr lang="it-IT" dirty="0" err="1">
                <a:solidFill>
                  <a:schemeClr val="tx1"/>
                </a:solidFill>
              </a:rPr>
              <a:t>weizhong</a:t>
            </a:r>
            <a:r>
              <a:rPr lang="it-IT" dirty="0">
                <a:solidFill>
                  <a:schemeClr val="tx1"/>
                </a:solidFill>
              </a:rPr>
              <a:t>; TR: VU53/</a:t>
            </a:r>
            <a:r>
              <a:rPr lang="it-IT" dirty="0" err="1">
                <a:solidFill>
                  <a:schemeClr val="tx1"/>
                </a:solidFill>
              </a:rPr>
              <a:t>weiyang</a:t>
            </a:r>
            <a:r>
              <a:rPr lang="it-IT" dirty="0">
                <a:solidFill>
                  <a:schemeClr val="tx1"/>
                </a:solidFill>
              </a:rPr>
              <a:t>; VB: vb34/</a:t>
            </a:r>
            <a:r>
              <a:rPr lang="it-IT" dirty="0" err="1">
                <a:solidFill>
                  <a:schemeClr val="tx1"/>
                </a:solidFill>
              </a:rPr>
              <a:t>yanglingquan</a:t>
            </a:r>
            <a:r>
              <a:rPr lang="it-IT" dirty="0">
                <a:solidFill>
                  <a:schemeClr val="tx1"/>
                </a:solidFill>
              </a:rPr>
              <a:t>)</a:t>
            </a:r>
            <a:endParaRPr lang="it-IT" sz="2400" dirty="0" smtClean="0">
              <a:solidFill>
                <a:schemeClr val="tx1"/>
              </a:solidFill>
            </a:endParaRPr>
          </a:p>
        </p:txBody>
      </p:sp>
    </p:spTree>
    <p:extLst>
      <p:ext uri="{BB962C8B-B14F-4D97-AF65-F5344CB8AC3E}">
        <p14:creationId xmlns:p14="http://schemas.microsoft.com/office/powerpoint/2010/main" val="3829593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Classificazione dei metodi di puntura nel </a:t>
            </a:r>
            <a:r>
              <a:rPr lang="it-IT" sz="2800" dirty="0"/>
              <a:t>nel </a:t>
            </a:r>
            <a:r>
              <a:rPr lang="it-IT" sz="2800" i="1" dirty="0"/>
              <a:t>Huangdi Neijing Suwen</a:t>
            </a:r>
            <a:endParaRPr lang="it-IT" sz="2800" dirty="0"/>
          </a:p>
        </p:txBody>
      </p:sp>
      <p:sp>
        <p:nvSpPr>
          <p:cNvPr id="3" name="Segnaposto contenuto 2"/>
          <p:cNvSpPr>
            <a:spLocks noGrp="1"/>
          </p:cNvSpPr>
          <p:nvPr>
            <p:ph idx="1"/>
          </p:nvPr>
        </p:nvSpPr>
        <p:spPr>
          <a:xfrm>
            <a:off x="779463" y="1828801"/>
            <a:ext cx="7583488" cy="610047"/>
          </a:xfrm>
          <a:ln>
            <a:solidFill>
              <a:schemeClr val="accent3"/>
            </a:solidFill>
          </a:ln>
        </p:spPr>
        <p:txBody>
          <a:bodyPr/>
          <a:lstStyle/>
          <a:p>
            <a:pPr marL="0" indent="0" algn="ctr">
              <a:buNone/>
            </a:pPr>
            <a:r>
              <a:rPr lang="it-IT" b="1" cap="small" dirty="0">
                <a:solidFill>
                  <a:schemeClr val="tx1"/>
                </a:solidFill>
              </a:rPr>
              <a:t>Metodi per accoppiare o combinare i punti</a:t>
            </a:r>
            <a:r>
              <a:rPr lang="it-IT" cap="small" dirty="0">
                <a:solidFill>
                  <a:schemeClr val="tx1"/>
                </a:solidFill>
              </a:rPr>
              <a:t>. </a:t>
            </a:r>
            <a:endParaRPr lang="it-IT" cap="small" dirty="0"/>
          </a:p>
        </p:txBody>
      </p:sp>
      <p:sp>
        <p:nvSpPr>
          <p:cNvPr id="4" name="Segnaposto contenuto 2"/>
          <p:cNvSpPr txBox="1">
            <a:spLocks/>
          </p:cNvSpPr>
          <p:nvPr/>
        </p:nvSpPr>
        <p:spPr>
          <a:xfrm>
            <a:off x="810915" y="3230854"/>
            <a:ext cx="7583488" cy="2674786"/>
          </a:xfrm>
          <a:prstGeom prst="rect">
            <a:avLst/>
          </a:prstGeom>
        </p:spPr>
        <p:txBody>
          <a:bodyPr vert="horz" lIns="91440" tIns="45720" rIns="91440" bIns="45720" rtlCol="0">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b="1" dirty="0">
                <a:solidFill>
                  <a:schemeClr val="tx1"/>
                </a:solidFill>
              </a:rPr>
              <a:t>Tecnica dei punti accoppiati </a:t>
            </a:r>
            <a:r>
              <a:rPr lang="it-IT" dirty="0">
                <a:solidFill>
                  <a:schemeClr val="tx1"/>
                </a:solidFill>
              </a:rPr>
              <a:t>(uno dei nove metodi</a:t>
            </a:r>
            <a:r>
              <a:rPr lang="it-IT" dirty="0" smtClean="0">
                <a:solidFill>
                  <a:schemeClr val="tx1"/>
                </a:solidFill>
              </a:rPr>
              <a:t>).</a:t>
            </a:r>
          </a:p>
          <a:p>
            <a:r>
              <a:rPr lang="it-IT" dirty="0">
                <a:solidFill>
                  <a:schemeClr val="tx1"/>
                </a:solidFill>
              </a:rPr>
              <a:t>Più nota come Tecnica Shu-Mu</a:t>
            </a:r>
            <a:r>
              <a:rPr lang="it-IT" dirty="0" smtClean="0">
                <a:solidFill>
                  <a:schemeClr val="tx1"/>
                </a:solidFill>
              </a:rPr>
              <a:t>.</a:t>
            </a:r>
          </a:p>
          <a:p>
            <a:r>
              <a:rPr lang="it-IT" dirty="0">
                <a:solidFill>
                  <a:schemeClr val="tx1"/>
                </a:solidFill>
              </a:rPr>
              <a:t>il </a:t>
            </a:r>
            <a:r>
              <a:rPr lang="it-IT" dirty="0" smtClean="0">
                <a:solidFill>
                  <a:schemeClr val="tx1"/>
                </a:solidFill>
              </a:rPr>
              <a:t>metodo si </a:t>
            </a:r>
            <a:r>
              <a:rPr lang="it-IT" dirty="0">
                <a:solidFill>
                  <a:schemeClr val="tx1"/>
                </a:solidFill>
              </a:rPr>
              <a:t>è evoluto nell’associazione dei punti Assentimento (posteriori) con i punti Allarme (anteriori) ed ha dimostrato di essere efficace in innumerevoli malattie.</a:t>
            </a:r>
            <a:endParaRPr lang="it-IT" sz="2400" dirty="0" smtClean="0">
              <a:solidFill>
                <a:schemeClr val="tx1"/>
              </a:solidFill>
            </a:endParaRPr>
          </a:p>
        </p:txBody>
      </p:sp>
    </p:spTree>
    <p:extLst>
      <p:ext uri="{BB962C8B-B14F-4D97-AF65-F5344CB8AC3E}">
        <p14:creationId xmlns:p14="http://schemas.microsoft.com/office/powerpoint/2010/main" val="205649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Classificazione dei metodi di puntura nel </a:t>
            </a:r>
            <a:r>
              <a:rPr lang="it-IT" sz="2800" dirty="0"/>
              <a:t>nel </a:t>
            </a:r>
            <a:r>
              <a:rPr lang="it-IT" sz="2800" i="1" dirty="0"/>
              <a:t>Huangdi Neijing Suwen</a:t>
            </a:r>
            <a:endParaRPr lang="it-IT" sz="2800" dirty="0"/>
          </a:p>
        </p:txBody>
      </p:sp>
      <p:sp>
        <p:nvSpPr>
          <p:cNvPr id="3" name="Segnaposto contenuto 2"/>
          <p:cNvSpPr>
            <a:spLocks noGrp="1"/>
          </p:cNvSpPr>
          <p:nvPr>
            <p:ph idx="1"/>
          </p:nvPr>
        </p:nvSpPr>
        <p:spPr>
          <a:xfrm>
            <a:off x="779463" y="1828801"/>
            <a:ext cx="7583488" cy="610047"/>
          </a:xfrm>
          <a:ln>
            <a:solidFill>
              <a:schemeClr val="accent3"/>
            </a:solidFill>
          </a:ln>
        </p:spPr>
        <p:txBody>
          <a:bodyPr/>
          <a:lstStyle/>
          <a:p>
            <a:pPr marL="0" indent="0" algn="ctr">
              <a:buNone/>
            </a:pPr>
            <a:r>
              <a:rPr lang="it-IT" b="1" cap="small" dirty="0">
                <a:solidFill>
                  <a:schemeClr val="tx1"/>
                </a:solidFill>
              </a:rPr>
              <a:t>Metodi per accoppiare o combinare i punti</a:t>
            </a:r>
            <a:r>
              <a:rPr lang="it-IT" cap="small" dirty="0">
                <a:solidFill>
                  <a:schemeClr val="tx1"/>
                </a:solidFill>
              </a:rPr>
              <a:t>. </a:t>
            </a:r>
            <a:endParaRPr lang="it-IT" cap="small" dirty="0"/>
          </a:p>
        </p:txBody>
      </p:sp>
      <p:sp>
        <p:nvSpPr>
          <p:cNvPr id="4" name="Segnaposto contenuto 2"/>
          <p:cNvSpPr txBox="1">
            <a:spLocks/>
          </p:cNvSpPr>
          <p:nvPr/>
        </p:nvSpPr>
        <p:spPr>
          <a:xfrm>
            <a:off x="810915" y="3230854"/>
            <a:ext cx="7583488" cy="2674786"/>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a:lstStyle>
          <a:p>
            <a:r>
              <a:rPr lang="it-IT" b="1" dirty="0">
                <a:solidFill>
                  <a:schemeClr val="tx1"/>
                </a:solidFill>
              </a:rPr>
              <a:t>Metodo del grande ago</a:t>
            </a:r>
            <a:r>
              <a:rPr lang="it-IT" dirty="0">
                <a:solidFill>
                  <a:schemeClr val="tx1"/>
                </a:solidFill>
              </a:rPr>
              <a:t> (uno dei nove metodi</a:t>
            </a:r>
            <a:r>
              <a:rPr lang="it-IT" dirty="0" smtClean="0">
                <a:solidFill>
                  <a:schemeClr val="tx1"/>
                </a:solidFill>
              </a:rPr>
              <a:t>).</a:t>
            </a:r>
          </a:p>
          <a:p>
            <a:r>
              <a:rPr lang="it-IT" dirty="0">
                <a:solidFill>
                  <a:schemeClr val="tx1"/>
                </a:solidFill>
              </a:rPr>
              <a:t>Nel </a:t>
            </a:r>
            <a:r>
              <a:rPr lang="it-IT" i="1" dirty="0">
                <a:solidFill>
                  <a:schemeClr val="tx1"/>
                </a:solidFill>
              </a:rPr>
              <a:t>Ling Shu </a:t>
            </a:r>
            <a:r>
              <a:rPr lang="it-IT" dirty="0" smtClean="0">
                <a:solidFill>
                  <a:schemeClr val="tx1"/>
                </a:solidFill>
              </a:rPr>
              <a:t>due varianti:</a:t>
            </a:r>
          </a:p>
          <a:p>
            <a:pPr lvl="1"/>
            <a:r>
              <a:rPr lang="it-IT" sz="2400" dirty="0">
                <a:solidFill>
                  <a:schemeClr val="tx1"/>
                </a:solidFill>
              </a:rPr>
              <a:t>metodo del grande </a:t>
            </a:r>
            <a:r>
              <a:rPr lang="it-IT" sz="2400" dirty="0" smtClean="0">
                <a:solidFill>
                  <a:schemeClr val="tx1"/>
                </a:solidFill>
              </a:rPr>
              <a:t>ago;</a:t>
            </a:r>
          </a:p>
          <a:p>
            <a:pPr lvl="1"/>
            <a:r>
              <a:rPr lang="it-IT" sz="2400" dirty="0">
                <a:solidFill>
                  <a:schemeClr val="tx1"/>
                </a:solidFill>
              </a:rPr>
              <a:t>metodo di puntura di </a:t>
            </a:r>
            <a:r>
              <a:rPr lang="it-IT" sz="2400" dirty="0" smtClean="0">
                <a:solidFill>
                  <a:schemeClr val="tx1"/>
                </a:solidFill>
              </a:rPr>
              <a:t>precauzione.</a:t>
            </a:r>
          </a:p>
        </p:txBody>
      </p:sp>
    </p:spTree>
    <p:extLst>
      <p:ext uri="{BB962C8B-B14F-4D97-AF65-F5344CB8AC3E}">
        <p14:creationId xmlns:p14="http://schemas.microsoft.com/office/powerpoint/2010/main" val="343176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Filmati dimostrativi</a:t>
            </a:r>
            <a:endParaRPr lang="it-IT" sz="4000" dirty="0"/>
          </a:p>
        </p:txBody>
      </p:sp>
      <p:sp>
        <p:nvSpPr>
          <p:cNvPr id="3" name="Segnaposto contenuto 2"/>
          <p:cNvSpPr>
            <a:spLocks noGrp="1"/>
          </p:cNvSpPr>
          <p:nvPr>
            <p:ph idx="1"/>
          </p:nvPr>
        </p:nvSpPr>
        <p:spPr/>
        <p:txBody>
          <a:bodyPr>
            <a:normAutofit fontScale="92500" lnSpcReduction="20000"/>
          </a:bodyPr>
          <a:lstStyle/>
          <a:p>
            <a:r>
              <a:rPr lang="it-IT" u="sng" dirty="0">
                <a:effectLst/>
                <a:hlinkClick r:id="rId2"/>
              </a:rPr>
              <a:t>http://www.youtube.com/watch?v=mIuhU_rrikg&amp;feature=youtu.be</a:t>
            </a:r>
            <a:r>
              <a:rPr lang="it-IT" dirty="0">
                <a:effectLst/>
              </a:rPr>
              <a:t> manipolazione </a:t>
            </a:r>
            <a:r>
              <a:rPr lang="it-IT" dirty="0" smtClean="0">
                <a:effectLst/>
              </a:rPr>
              <a:t>superficiale</a:t>
            </a:r>
            <a:endParaRPr lang="it-IT" dirty="0">
              <a:effectLst/>
            </a:endParaRPr>
          </a:p>
          <a:p>
            <a:r>
              <a:rPr lang="it-IT" u="sng" dirty="0">
                <a:effectLst/>
                <a:hlinkClick r:id="rId3"/>
              </a:rPr>
              <a:t>http://www.youtube.com/watch?v=TBEO3xOrP6U</a:t>
            </a:r>
            <a:r>
              <a:rPr lang="it-IT" dirty="0">
                <a:effectLst/>
              </a:rPr>
              <a:t> manipolazione </a:t>
            </a:r>
            <a:r>
              <a:rPr lang="it-IT" dirty="0" smtClean="0">
                <a:effectLst/>
              </a:rPr>
              <a:t>lieve</a:t>
            </a:r>
          </a:p>
          <a:p>
            <a:r>
              <a:rPr lang="it-IT" u="sng" dirty="0">
                <a:effectLst/>
                <a:hlinkClick r:id="rId4"/>
              </a:rPr>
              <a:t>http://www.youtube.com/watch?v=442bqbX8l3Y</a:t>
            </a:r>
            <a:r>
              <a:rPr lang="it-IT" dirty="0">
                <a:effectLst/>
              </a:rPr>
              <a:t> manipolazione leggera, </a:t>
            </a:r>
            <a:r>
              <a:rPr lang="it-IT" dirty="0" smtClean="0">
                <a:effectLst/>
              </a:rPr>
              <a:t>superficiale, </a:t>
            </a:r>
            <a:r>
              <a:rPr lang="it-IT" dirty="0" err="1" smtClean="0">
                <a:effectLst/>
              </a:rPr>
              <a:t>elettroagopuntura</a:t>
            </a:r>
            <a:r>
              <a:rPr lang="it-IT" dirty="0" smtClean="0">
                <a:effectLst/>
              </a:rPr>
              <a:t> </a:t>
            </a:r>
            <a:endParaRPr lang="it-IT" dirty="0">
              <a:effectLst/>
            </a:endParaRPr>
          </a:p>
          <a:p>
            <a:r>
              <a:rPr lang="it-IT" u="sng" dirty="0">
                <a:effectLst/>
                <a:hlinkClick r:id="rId5"/>
              </a:rPr>
              <a:t>http://www.youtube.com/watch?v=DcB06tjDugs</a:t>
            </a:r>
            <a:r>
              <a:rPr lang="it-IT" dirty="0">
                <a:effectLst/>
              </a:rPr>
              <a:t> manipolazione intensa, tanti </a:t>
            </a:r>
            <a:r>
              <a:rPr lang="it-IT" dirty="0" smtClean="0">
                <a:effectLst/>
              </a:rPr>
              <a:t>aghi</a:t>
            </a:r>
            <a:endParaRPr lang="it-IT" dirty="0">
              <a:effectLst/>
            </a:endParaRPr>
          </a:p>
          <a:p>
            <a:r>
              <a:rPr lang="it-IT" u="sng" dirty="0">
                <a:effectLst/>
                <a:hlinkClick r:id="rId6"/>
              </a:rPr>
              <a:t>http://www.youtube.com/watch?v=Xtn4o7uvEfk</a:t>
            </a:r>
            <a:r>
              <a:rPr lang="it-IT" dirty="0">
                <a:effectLst/>
              </a:rPr>
              <a:t> come sopra</a:t>
            </a:r>
          </a:p>
          <a:p>
            <a:pPr marL="0" indent="0">
              <a:buNone/>
            </a:pPr>
            <a:endParaRPr lang="it-IT" dirty="0"/>
          </a:p>
        </p:txBody>
      </p:sp>
    </p:spTree>
    <p:extLst>
      <p:ext uri="{BB962C8B-B14F-4D97-AF65-F5344CB8AC3E}">
        <p14:creationId xmlns:p14="http://schemas.microsoft.com/office/powerpoint/2010/main" val="3983670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Origine e sviluppo</a:t>
            </a:r>
          </a:p>
        </p:txBody>
      </p:sp>
      <p:sp>
        <p:nvSpPr>
          <p:cNvPr id="3" name="Segnaposto contenuto 2"/>
          <p:cNvSpPr>
            <a:spLocks noGrp="1"/>
          </p:cNvSpPr>
          <p:nvPr>
            <p:ph idx="1"/>
          </p:nvPr>
        </p:nvSpPr>
        <p:spPr/>
        <p:txBody>
          <a:bodyPr/>
          <a:lstStyle/>
          <a:p>
            <a:r>
              <a:rPr lang="it-IT" dirty="0" smtClean="0">
                <a:solidFill>
                  <a:schemeClr val="tx1"/>
                </a:solidFill>
              </a:rPr>
              <a:t>Dal V </a:t>
            </a:r>
            <a:r>
              <a:rPr lang="it-IT" dirty="0">
                <a:solidFill>
                  <a:schemeClr val="tx1"/>
                </a:solidFill>
              </a:rPr>
              <a:t>secolo in poi apparvero aghi in </a:t>
            </a:r>
            <a:r>
              <a:rPr lang="it-IT" dirty="0" smtClean="0">
                <a:solidFill>
                  <a:schemeClr val="tx1"/>
                </a:solidFill>
              </a:rPr>
              <a:t>oro, </a:t>
            </a:r>
            <a:r>
              <a:rPr lang="it-IT" dirty="0">
                <a:solidFill>
                  <a:schemeClr val="tx1"/>
                </a:solidFill>
              </a:rPr>
              <a:t>argento e leghe </a:t>
            </a:r>
            <a:r>
              <a:rPr lang="it-IT" dirty="0" smtClean="0">
                <a:solidFill>
                  <a:schemeClr val="tx1"/>
                </a:solidFill>
              </a:rPr>
              <a:t>metalliche ;</a:t>
            </a:r>
          </a:p>
          <a:p>
            <a:r>
              <a:rPr lang="it-IT" dirty="0" smtClean="0">
                <a:solidFill>
                  <a:schemeClr val="tx1"/>
                </a:solidFill>
              </a:rPr>
              <a:t>Scavi provincia </a:t>
            </a:r>
            <a:r>
              <a:rPr lang="it-IT" dirty="0" err="1">
                <a:solidFill>
                  <a:schemeClr val="tx1"/>
                </a:solidFill>
              </a:rPr>
              <a:t>Hebei</a:t>
            </a:r>
            <a:r>
              <a:rPr lang="it-IT" dirty="0">
                <a:solidFill>
                  <a:schemeClr val="tx1"/>
                </a:solidFill>
              </a:rPr>
              <a:t> risalenti alla Dinastia Han dell’Ovest (200 a.C.- 8 d.C.</a:t>
            </a:r>
            <a:r>
              <a:rPr lang="it-IT" dirty="0" smtClean="0">
                <a:solidFill>
                  <a:schemeClr val="tx1"/>
                </a:solidFill>
              </a:rPr>
              <a:t>);</a:t>
            </a:r>
          </a:p>
          <a:p>
            <a:r>
              <a:rPr lang="it-IT" dirty="0" smtClean="0">
                <a:solidFill>
                  <a:schemeClr val="tx1"/>
                </a:solidFill>
              </a:rPr>
              <a:t>Acciaio inossidabile: resistenza, flessibilità, basso costo.</a:t>
            </a:r>
          </a:p>
          <a:p>
            <a:endParaRPr lang="it-IT" dirty="0"/>
          </a:p>
        </p:txBody>
      </p:sp>
    </p:spTree>
    <p:extLst>
      <p:ext uri="{BB962C8B-B14F-4D97-AF65-F5344CB8AC3E}">
        <p14:creationId xmlns:p14="http://schemas.microsoft.com/office/powerpoint/2010/main" val="1489061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e">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Precedente.thmx</Template>
  <TotalTime>3852</TotalTime>
  <Words>13168</Words>
  <Application>Microsoft Macintosh PowerPoint</Application>
  <PresentationFormat>Presentazione su schermo (4:3)</PresentationFormat>
  <Paragraphs>445</Paragraphs>
  <Slides>87</Slides>
  <Notes>71</Notes>
  <HiddenSlides>0</HiddenSlides>
  <MMClips>0</MMClips>
  <ScaleCrop>false</ScaleCrop>
  <HeadingPairs>
    <vt:vector size="4" baseType="variant">
      <vt:variant>
        <vt:lpstr>Tema</vt:lpstr>
      </vt:variant>
      <vt:variant>
        <vt:i4>1</vt:i4>
      </vt:variant>
      <vt:variant>
        <vt:lpstr>Titoli diapositive</vt:lpstr>
      </vt:variant>
      <vt:variant>
        <vt:i4>87</vt:i4>
      </vt:variant>
    </vt:vector>
  </HeadingPairs>
  <TitlesOfParts>
    <vt:vector size="88" baseType="lpstr">
      <vt:lpstr>Precedente</vt:lpstr>
      <vt:lpstr>TECNICHE DI AGOPUNTURA E MOXIBUSTIONE, COPPETTAZIONE, MARTELLETTO A FIORE DI PRUGNO, QIGONG, TAIJI</vt:lpstr>
      <vt:lpstr>Presentazione di PowerPoint</vt:lpstr>
      <vt:lpstr>Presentazione di PowerPoint</vt:lpstr>
      <vt:lpstr>tecniche</vt:lpstr>
      <vt:lpstr>introduzione</vt:lpstr>
      <vt:lpstr>Una panoramica su agopuntura e moxibustione</vt:lpstr>
      <vt:lpstr>Origine e sviluppo</vt:lpstr>
      <vt:lpstr>Origine e sviluppo</vt:lpstr>
      <vt:lpstr>Origine e sviluppo</vt:lpstr>
      <vt:lpstr>I Nove Aghi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 nove aghi</vt:lpstr>
      <vt:lpstr>I nove aghi</vt:lpstr>
      <vt:lpstr>I nove aghi</vt:lpstr>
      <vt:lpstr>I nove aghi</vt:lpstr>
      <vt:lpstr>I nove aghi</vt:lpstr>
      <vt:lpstr>I nove aghi</vt:lpstr>
      <vt:lpstr>I nove aghi</vt:lpstr>
      <vt:lpstr>I nove aghi</vt:lpstr>
      <vt:lpstr>cauterizzazione</vt:lpstr>
      <vt:lpstr>cauterizzazione</vt:lpstr>
      <vt:lpstr>cauterizzazione</vt:lpstr>
      <vt:lpstr>cauterizzazione</vt:lpstr>
      <vt:lpstr>cauterizzazione</vt:lpstr>
      <vt:lpstr>Le funzioni di agopuntura e moxibustione</vt:lpstr>
      <vt:lpstr>Qi, sangue, shen e jing</vt:lpstr>
      <vt:lpstr>Qi, sangue, shen e jing</vt:lpstr>
      <vt:lpstr>Qi, sangue, shen e jing</vt:lpstr>
      <vt:lpstr>Qi, sangue, shen e jing</vt:lpstr>
      <vt:lpstr>Qi, sangue, shen e jing</vt:lpstr>
      <vt:lpstr>Qi, sangue, shen e jing</vt:lpstr>
      <vt:lpstr>Qi, sangue, shen e jing</vt:lpstr>
      <vt:lpstr>Qi, sangue, shen e jing</vt:lpstr>
      <vt:lpstr>Qi, sangue, shen e jing</vt:lpstr>
      <vt:lpstr>Tecniche di puntura</vt:lpstr>
      <vt:lpstr>L’ago filiforme o fine</vt:lpstr>
      <vt:lpstr>L’ago filiforme o fine</vt:lpstr>
      <vt:lpstr>preparazione</vt:lpstr>
      <vt:lpstr>Posizioni del paziente</vt:lpstr>
      <vt:lpstr>Posizioni del paziente</vt:lpstr>
      <vt:lpstr>pratica</vt:lpstr>
      <vt:lpstr>pratica</vt:lpstr>
      <vt:lpstr>Inserire l’ago</vt:lpstr>
      <vt:lpstr>Inserire l’ago</vt:lpstr>
      <vt:lpstr>Inserire l’ago</vt:lpstr>
      <vt:lpstr>Inserire l’ago</vt:lpstr>
      <vt:lpstr>Inserire l’ago</vt:lpstr>
      <vt:lpstr>Inserire l’ago</vt:lpstr>
      <vt:lpstr>Angolo e profondità di inserzione</vt:lpstr>
      <vt:lpstr>Angolo e profondità di inserzione</vt:lpstr>
      <vt:lpstr>Angolo e profondità di inserzione</vt:lpstr>
      <vt:lpstr>Presentazione di PowerPoint</vt:lpstr>
      <vt:lpstr>Metodi di puntura</vt:lpstr>
      <vt:lpstr>Metodi di puntura</vt:lpstr>
      <vt:lpstr>I tre livelli</vt:lpstr>
      <vt:lpstr>Schema prof. Jin rui</vt:lpstr>
      <vt:lpstr>La sensazione della puntura: ottenere e muovere il qi</vt:lpstr>
      <vt:lpstr>La sensazione della puntura: ottenere e muovere il qi</vt:lpstr>
      <vt:lpstr>La sensazione della puntura: ottenere e muovere il qi</vt:lpstr>
      <vt:lpstr>Presentazione di PowerPoint</vt:lpstr>
      <vt:lpstr>Presentazione di PowerPoint</vt:lpstr>
      <vt:lpstr>Presentazione di PowerPoint</vt:lpstr>
      <vt:lpstr>Presentazione di PowerPoint</vt:lpstr>
      <vt:lpstr>La sensazione della puntura: ottenere e muovere il qi</vt:lpstr>
      <vt:lpstr>La sensazione della puntura: ottenere e muovere il qi</vt:lpstr>
      <vt:lpstr>La sensazione della puntura: ottenere e muovere il qi</vt:lpstr>
      <vt:lpstr>Intensità della stimolazione</vt:lpstr>
      <vt:lpstr>Intensità della stimolazione</vt:lpstr>
      <vt:lpstr>Unire i punti</vt:lpstr>
      <vt:lpstr>Estrarre l’ago</vt:lpstr>
      <vt:lpstr>Intervento della respirazione</vt:lpstr>
      <vt:lpstr>Sinossi dei metodi</vt:lpstr>
      <vt:lpstr>Descrizione ed analisi delle tecniche antiche</vt:lpstr>
      <vt:lpstr>Classificazione dei metodi di puntura nel nel Huangdi Neijing Suwen</vt:lpstr>
      <vt:lpstr>Classificazione dei metodi di puntura nel nel Huangdi Neijing Suwen</vt:lpstr>
      <vt:lpstr>Classificazione dei metodi di puntura nel nel Huangdi Neijing Suwen</vt:lpstr>
      <vt:lpstr>Classificazione dei metodi di puntura nel nel Huangdi Neijing Suwen</vt:lpstr>
      <vt:lpstr>Classificazione dei metodi di puntura nel nel Huangdi Neijing Suwen</vt:lpstr>
      <vt:lpstr>Filmati dimostrativi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tecniche</dc:title>
  <dc:creator>Paolo Evangelista</dc:creator>
  <cp:lastModifiedBy>Paolo Evangelista</cp:lastModifiedBy>
  <cp:revision>215</cp:revision>
  <dcterms:created xsi:type="dcterms:W3CDTF">2013-05-04T07:22:43Z</dcterms:created>
  <dcterms:modified xsi:type="dcterms:W3CDTF">2014-06-05T23:26:24Z</dcterms:modified>
</cp:coreProperties>
</file>